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2" r:id="rId15"/>
    <p:sldId id="269" r:id="rId16"/>
    <p:sldId id="270" r:id="rId17"/>
    <p:sldId id="271"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66" d="100"/>
          <a:sy n="66" d="100"/>
        </p:scale>
        <p:origin x="-396" y="-6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624A011-E57D-4051-AB23-DE6B6703264D}" type="datetimeFigureOut">
              <a:rPr lang="en-US" smtClean="0"/>
              <a:t>10/14/2024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5F63253-2D81-4354-BF8C-D589D0C2EDCE}" type="slidenum">
              <a:rPr lang="en-US" smtClean="0"/>
              <a:t>‹#›</a:t>
            </a:fld>
            <a:endParaRPr lang="en-US"/>
          </a:p>
        </p:txBody>
      </p:sp>
    </p:spTree>
    <p:extLst>
      <p:ext uri="{BB962C8B-B14F-4D97-AF65-F5344CB8AC3E}">
        <p14:creationId xmlns:p14="http://schemas.microsoft.com/office/powerpoint/2010/main" val="28994475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5F63253-2D81-4354-BF8C-D589D0C2EDCE}" type="slidenum">
              <a:rPr lang="en-US" smtClean="0"/>
              <a:t>1</a:t>
            </a:fld>
            <a:endParaRPr lang="en-US"/>
          </a:p>
        </p:txBody>
      </p:sp>
    </p:spTree>
    <p:extLst>
      <p:ext uri="{BB962C8B-B14F-4D97-AF65-F5344CB8AC3E}">
        <p14:creationId xmlns:p14="http://schemas.microsoft.com/office/powerpoint/2010/main" val="22448227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3244D44-21F3-481F-9D03-FB80DC945931}" type="datetime1">
              <a:rPr lang="en-US" smtClean="0"/>
              <a:t>10/14/2024</a:t>
            </a:fld>
            <a:endParaRPr lang="en-US"/>
          </a:p>
        </p:txBody>
      </p:sp>
      <p:sp>
        <p:nvSpPr>
          <p:cNvPr id="5" name="Footer Placeholder 4"/>
          <p:cNvSpPr>
            <a:spLocks noGrp="1"/>
          </p:cNvSpPr>
          <p:nvPr>
            <p:ph type="ftr" sz="quarter" idx="11"/>
          </p:nvPr>
        </p:nvSpPr>
        <p:spPr/>
        <p:txBody>
          <a:bodyPr/>
          <a:lstStyle/>
          <a:p>
            <a:r>
              <a:rPr lang="en-US" smtClean="0"/>
              <a:t>Wide Band Amplifier -  Ed Fong</a:t>
            </a:r>
            <a:endParaRPr lang="en-US"/>
          </a:p>
        </p:txBody>
      </p:sp>
      <p:sp>
        <p:nvSpPr>
          <p:cNvPr id="6" name="Slide Number Placeholder 5"/>
          <p:cNvSpPr>
            <a:spLocks noGrp="1"/>
          </p:cNvSpPr>
          <p:nvPr>
            <p:ph type="sldNum" sz="quarter" idx="12"/>
          </p:nvPr>
        </p:nvSpPr>
        <p:spPr/>
        <p:txBody>
          <a:bodyPr/>
          <a:lstStyle/>
          <a:p>
            <a:fld id="{8C5D9805-2027-4481-9ED1-39DF6CB8760D}" type="slidenum">
              <a:rPr lang="en-US" smtClean="0"/>
              <a:t>‹#›</a:t>
            </a:fld>
            <a:endParaRPr lang="en-US"/>
          </a:p>
        </p:txBody>
      </p:sp>
    </p:spTree>
    <p:extLst>
      <p:ext uri="{BB962C8B-B14F-4D97-AF65-F5344CB8AC3E}">
        <p14:creationId xmlns:p14="http://schemas.microsoft.com/office/powerpoint/2010/main" val="18365172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6EEF2D3-93F4-454F-B076-F1F02CE0FB86}" type="datetime1">
              <a:rPr lang="en-US" smtClean="0"/>
              <a:t>10/14/2024</a:t>
            </a:fld>
            <a:endParaRPr lang="en-US"/>
          </a:p>
        </p:txBody>
      </p:sp>
      <p:sp>
        <p:nvSpPr>
          <p:cNvPr id="5" name="Footer Placeholder 4"/>
          <p:cNvSpPr>
            <a:spLocks noGrp="1"/>
          </p:cNvSpPr>
          <p:nvPr>
            <p:ph type="ftr" sz="quarter" idx="11"/>
          </p:nvPr>
        </p:nvSpPr>
        <p:spPr/>
        <p:txBody>
          <a:bodyPr/>
          <a:lstStyle/>
          <a:p>
            <a:r>
              <a:rPr lang="en-US" smtClean="0"/>
              <a:t>Wide Band Amplifier -  Ed Fong</a:t>
            </a:r>
            <a:endParaRPr lang="en-US"/>
          </a:p>
        </p:txBody>
      </p:sp>
      <p:sp>
        <p:nvSpPr>
          <p:cNvPr id="6" name="Slide Number Placeholder 5"/>
          <p:cNvSpPr>
            <a:spLocks noGrp="1"/>
          </p:cNvSpPr>
          <p:nvPr>
            <p:ph type="sldNum" sz="quarter" idx="12"/>
          </p:nvPr>
        </p:nvSpPr>
        <p:spPr/>
        <p:txBody>
          <a:bodyPr/>
          <a:lstStyle/>
          <a:p>
            <a:fld id="{8C5D9805-2027-4481-9ED1-39DF6CB8760D}" type="slidenum">
              <a:rPr lang="en-US" smtClean="0"/>
              <a:t>‹#›</a:t>
            </a:fld>
            <a:endParaRPr lang="en-US"/>
          </a:p>
        </p:txBody>
      </p:sp>
    </p:spTree>
    <p:extLst>
      <p:ext uri="{BB962C8B-B14F-4D97-AF65-F5344CB8AC3E}">
        <p14:creationId xmlns:p14="http://schemas.microsoft.com/office/powerpoint/2010/main" val="4703886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141F739-DACC-47D5-A1E8-90C09485BE2B}" type="datetime1">
              <a:rPr lang="en-US" smtClean="0"/>
              <a:t>10/14/2024</a:t>
            </a:fld>
            <a:endParaRPr lang="en-US"/>
          </a:p>
        </p:txBody>
      </p:sp>
      <p:sp>
        <p:nvSpPr>
          <p:cNvPr id="5" name="Footer Placeholder 4"/>
          <p:cNvSpPr>
            <a:spLocks noGrp="1"/>
          </p:cNvSpPr>
          <p:nvPr>
            <p:ph type="ftr" sz="quarter" idx="11"/>
          </p:nvPr>
        </p:nvSpPr>
        <p:spPr/>
        <p:txBody>
          <a:bodyPr/>
          <a:lstStyle/>
          <a:p>
            <a:r>
              <a:rPr lang="en-US" smtClean="0"/>
              <a:t>Wide Band Amplifier -  Ed Fong</a:t>
            </a:r>
            <a:endParaRPr lang="en-US"/>
          </a:p>
        </p:txBody>
      </p:sp>
      <p:sp>
        <p:nvSpPr>
          <p:cNvPr id="6" name="Slide Number Placeholder 5"/>
          <p:cNvSpPr>
            <a:spLocks noGrp="1"/>
          </p:cNvSpPr>
          <p:nvPr>
            <p:ph type="sldNum" sz="quarter" idx="12"/>
          </p:nvPr>
        </p:nvSpPr>
        <p:spPr/>
        <p:txBody>
          <a:bodyPr/>
          <a:lstStyle/>
          <a:p>
            <a:fld id="{8C5D9805-2027-4481-9ED1-39DF6CB8760D}" type="slidenum">
              <a:rPr lang="en-US" smtClean="0"/>
              <a:t>‹#›</a:t>
            </a:fld>
            <a:endParaRPr lang="en-US"/>
          </a:p>
        </p:txBody>
      </p:sp>
    </p:spTree>
    <p:extLst>
      <p:ext uri="{BB962C8B-B14F-4D97-AF65-F5344CB8AC3E}">
        <p14:creationId xmlns:p14="http://schemas.microsoft.com/office/powerpoint/2010/main" val="31454359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37C2B43-CA71-43ED-BA7E-806D70556332}" type="datetime1">
              <a:rPr lang="en-US" smtClean="0"/>
              <a:t>10/14/2024</a:t>
            </a:fld>
            <a:endParaRPr lang="en-US"/>
          </a:p>
        </p:txBody>
      </p:sp>
      <p:sp>
        <p:nvSpPr>
          <p:cNvPr id="6" name="Footer Placeholder 5"/>
          <p:cNvSpPr>
            <a:spLocks noGrp="1"/>
          </p:cNvSpPr>
          <p:nvPr>
            <p:ph type="ftr" sz="quarter" idx="11"/>
          </p:nvPr>
        </p:nvSpPr>
        <p:spPr/>
        <p:txBody>
          <a:bodyPr/>
          <a:lstStyle/>
          <a:p>
            <a:r>
              <a:rPr lang="en-US" smtClean="0"/>
              <a:t>Wide Band Amplifier -  Ed Fong</a:t>
            </a:r>
            <a:endParaRPr lang="en-US"/>
          </a:p>
        </p:txBody>
      </p:sp>
      <p:sp>
        <p:nvSpPr>
          <p:cNvPr id="7" name="Slide Number Placeholder 6"/>
          <p:cNvSpPr>
            <a:spLocks noGrp="1"/>
          </p:cNvSpPr>
          <p:nvPr>
            <p:ph type="sldNum" sz="quarter" idx="12"/>
          </p:nvPr>
        </p:nvSpPr>
        <p:spPr/>
        <p:txBody>
          <a:bodyPr/>
          <a:lstStyle/>
          <a:p>
            <a:fld id="{8C5D9805-2027-4481-9ED1-39DF6CB8760D}" type="slidenum">
              <a:rPr lang="en-US" smtClean="0"/>
              <a:t>‹#›</a:t>
            </a:fld>
            <a:endParaRPr lang="en-US"/>
          </a:p>
        </p:txBody>
      </p:sp>
    </p:spTree>
    <p:extLst>
      <p:ext uri="{BB962C8B-B14F-4D97-AF65-F5344CB8AC3E}">
        <p14:creationId xmlns:p14="http://schemas.microsoft.com/office/powerpoint/2010/main" val="28414307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601E67A-50AF-4743-9B7A-18225B0EE0A7}" type="datetime1">
              <a:rPr lang="en-US" smtClean="0"/>
              <a:t>10/14/2024</a:t>
            </a:fld>
            <a:endParaRPr lang="en-US"/>
          </a:p>
        </p:txBody>
      </p:sp>
      <p:sp>
        <p:nvSpPr>
          <p:cNvPr id="8" name="Footer Placeholder 7"/>
          <p:cNvSpPr>
            <a:spLocks noGrp="1"/>
          </p:cNvSpPr>
          <p:nvPr>
            <p:ph type="ftr" sz="quarter" idx="11"/>
          </p:nvPr>
        </p:nvSpPr>
        <p:spPr/>
        <p:txBody>
          <a:bodyPr/>
          <a:lstStyle/>
          <a:p>
            <a:r>
              <a:rPr lang="en-US" smtClean="0"/>
              <a:t>Wide Band Amplifier -  Ed Fong</a:t>
            </a:r>
            <a:endParaRPr lang="en-US"/>
          </a:p>
        </p:txBody>
      </p:sp>
      <p:sp>
        <p:nvSpPr>
          <p:cNvPr id="9" name="Slide Number Placeholder 8"/>
          <p:cNvSpPr>
            <a:spLocks noGrp="1"/>
          </p:cNvSpPr>
          <p:nvPr>
            <p:ph type="sldNum" sz="quarter" idx="12"/>
          </p:nvPr>
        </p:nvSpPr>
        <p:spPr/>
        <p:txBody>
          <a:bodyPr/>
          <a:lstStyle/>
          <a:p>
            <a:fld id="{8C5D9805-2027-4481-9ED1-39DF6CB8760D}" type="slidenum">
              <a:rPr lang="en-US" smtClean="0"/>
              <a:t>‹#›</a:t>
            </a:fld>
            <a:endParaRPr lang="en-US"/>
          </a:p>
        </p:txBody>
      </p:sp>
    </p:spTree>
    <p:extLst>
      <p:ext uri="{BB962C8B-B14F-4D97-AF65-F5344CB8AC3E}">
        <p14:creationId xmlns:p14="http://schemas.microsoft.com/office/powerpoint/2010/main" val="12773619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CE2770D-9495-49B8-9FE4-C1A746953105}" type="datetime1">
              <a:rPr lang="en-US" smtClean="0"/>
              <a:t>10/14/2024</a:t>
            </a:fld>
            <a:endParaRPr lang="en-US"/>
          </a:p>
        </p:txBody>
      </p:sp>
      <p:sp>
        <p:nvSpPr>
          <p:cNvPr id="4" name="Footer Placeholder 3"/>
          <p:cNvSpPr>
            <a:spLocks noGrp="1"/>
          </p:cNvSpPr>
          <p:nvPr>
            <p:ph type="ftr" sz="quarter" idx="11"/>
          </p:nvPr>
        </p:nvSpPr>
        <p:spPr/>
        <p:txBody>
          <a:bodyPr/>
          <a:lstStyle/>
          <a:p>
            <a:r>
              <a:rPr lang="en-US" smtClean="0"/>
              <a:t>Wide Band Amplifier -  Ed Fong</a:t>
            </a:r>
            <a:endParaRPr lang="en-US"/>
          </a:p>
        </p:txBody>
      </p:sp>
      <p:sp>
        <p:nvSpPr>
          <p:cNvPr id="5" name="Slide Number Placeholder 4"/>
          <p:cNvSpPr>
            <a:spLocks noGrp="1"/>
          </p:cNvSpPr>
          <p:nvPr>
            <p:ph type="sldNum" sz="quarter" idx="12"/>
          </p:nvPr>
        </p:nvSpPr>
        <p:spPr/>
        <p:txBody>
          <a:bodyPr/>
          <a:lstStyle/>
          <a:p>
            <a:fld id="{8C5D9805-2027-4481-9ED1-39DF6CB8760D}" type="slidenum">
              <a:rPr lang="en-US" smtClean="0"/>
              <a:t>‹#›</a:t>
            </a:fld>
            <a:endParaRPr lang="en-US"/>
          </a:p>
        </p:txBody>
      </p:sp>
    </p:spTree>
    <p:extLst>
      <p:ext uri="{BB962C8B-B14F-4D97-AF65-F5344CB8AC3E}">
        <p14:creationId xmlns:p14="http://schemas.microsoft.com/office/powerpoint/2010/main" val="3806590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77ADE4-A5E4-4BBE-81EF-092F60EBB7A4}" type="datetime1">
              <a:rPr lang="en-US" smtClean="0"/>
              <a:t>10/14/2024</a:t>
            </a:fld>
            <a:endParaRPr lang="en-US"/>
          </a:p>
        </p:txBody>
      </p:sp>
      <p:sp>
        <p:nvSpPr>
          <p:cNvPr id="3" name="Footer Placeholder 2"/>
          <p:cNvSpPr>
            <a:spLocks noGrp="1"/>
          </p:cNvSpPr>
          <p:nvPr>
            <p:ph type="ftr" sz="quarter" idx="11"/>
          </p:nvPr>
        </p:nvSpPr>
        <p:spPr/>
        <p:txBody>
          <a:bodyPr/>
          <a:lstStyle/>
          <a:p>
            <a:r>
              <a:rPr lang="en-US" smtClean="0"/>
              <a:t>Wide Band Amplifier -  Ed Fong</a:t>
            </a:r>
            <a:endParaRPr lang="en-US"/>
          </a:p>
        </p:txBody>
      </p:sp>
      <p:sp>
        <p:nvSpPr>
          <p:cNvPr id="4" name="Slide Number Placeholder 3"/>
          <p:cNvSpPr>
            <a:spLocks noGrp="1"/>
          </p:cNvSpPr>
          <p:nvPr>
            <p:ph type="sldNum" sz="quarter" idx="12"/>
          </p:nvPr>
        </p:nvSpPr>
        <p:spPr/>
        <p:txBody>
          <a:bodyPr/>
          <a:lstStyle/>
          <a:p>
            <a:fld id="{8C5D9805-2027-4481-9ED1-39DF6CB8760D}" type="slidenum">
              <a:rPr lang="en-US" smtClean="0"/>
              <a:t>‹#›</a:t>
            </a:fld>
            <a:endParaRPr lang="en-US"/>
          </a:p>
        </p:txBody>
      </p:sp>
    </p:spTree>
    <p:extLst>
      <p:ext uri="{BB962C8B-B14F-4D97-AF65-F5344CB8AC3E}">
        <p14:creationId xmlns:p14="http://schemas.microsoft.com/office/powerpoint/2010/main" val="24570743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29C1064-AF31-4318-AB3C-48A0641F6032}" type="datetime1">
              <a:rPr lang="en-US" smtClean="0"/>
              <a:t>10/14/2024</a:t>
            </a:fld>
            <a:endParaRPr lang="en-US"/>
          </a:p>
        </p:txBody>
      </p:sp>
      <p:sp>
        <p:nvSpPr>
          <p:cNvPr id="6" name="Footer Placeholder 5"/>
          <p:cNvSpPr>
            <a:spLocks noGrp="1"/>
          </p:cNvSpPr>
          <p:nvPr>
            <p:ph type="ftr" sz="quarter" idx="11"/>
          </p:nvPr>
        </p:nvSpPr>
        <p:spPr/>
        <p:txBody>
          <a:bodyPr/>
          <a:lstStyle/>
          <a:p>
            <a:r>
              <a:rPr lang="en-US" smtClean="0"/>
              <a:t>Wide Band Amplifier -  Ed Fong</a:t>
            </a:r>
            <a:endParaRPr lang="en-US"/>
          </a:p>
        </p:txBody>
      </p:sp>
      <p:sp>
        <p:nvSpPr>
          <p:cNvPr id="7" name="Slide Number Placeholder 6"/>
          <p:cNvSpPr>
            <a:spLocks noGrp="1"/>
          </p:cNvSpPr>
          <p:nvPr>
            <p:ph type="sldNum" sz="quarter" idx="12"/>
          </p:nvPr>
        </p:nvSpPr>
        <p:spPr/>
        <p:txBody>
          <a:bodyPr/>
          <a:lstStyle/>
          <a:p>
            <a:fld id="{8C5D9805-2027-4481-9ED1-39DF6CB8760D}" type="slidenum">
              <a:rPr lang="en-US" smtClean="0"/>
              <a:t>‹#›</a:t>
            </a:fld>
            <a:endParaRPr lang="en-US"/>
          </a:p>
        </p:txBody>
      </p:sp>
    </p:spTree>
    <p:extLst>
      <p:ext uri="{BB962C8B-B14F-4D97-AF65-F5344CB8AC3E}">
        <p14:creationId xmlns:p14="http://schemas.microsoft.com/office/powerpoint/2010/main" val="21026945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5481B2-0E71-4D7C-B04E-8EB39DF9754C}" type="datetime1">
              <a:rPr lang="en-US" smtClean="0"/>
              <a:t>10/14/2024</a:t>
            </a:fld>
            <a:endParaRPr lang="en-US"/>
          </a:p>
        </p:txBody>
      </p:sp>
      <p:sp>
        <p:nvSpPr>
          <p:cNvPr id="6" name="Footer Placeholder 5"/>
          <p:cNvSpPr>
            <a:spLocks noGrp="1"/>
          </p:cNvSpPr>
          <p:nvPr>
            <p:ph type="ftr" sz="quarter" idx="11"/>
          </p:nvPr>
        </p:nvSpPr>
        <p:spPr/>
        <p:txBody>
          <a:bodyPr/>
          <a:lstStyle/>
          <a:p>
            <a:r>
              <a:rPr lang="en-US" smtClean="0"/>
              <a:t>Wide Band Amplifier -  Ed Fong</a:t>
            </a:r>
            <a:endParaRPr lang="en-US"/>
          </a:p>
        </p:txBody>
      </p:sp>
      <p:sp>
        <p:nvSpPr>
          <p:cNvPr id="7" name="Slide Number Placeholder 6"/>
          <p:cNvSpPr>
            <a:spLocks noGrp="1"/>
          </p:cNvSpPr>
          <p:nvPr>
            <p:ph type="sldNum" sz="quarter" idx="12"/>
          </p:nvPr>
        </p:nvSpPr>
        <p:spPr/>
        <p:txBody>
          <a:bodyPr/>
          <a:lstStyle/>
          <a:p>
            <a:fld id="{8C5D9805-2027-4481-9ED1-39DF6CB8760D}" type="slidenum">
              <a:rPr lang="en-US" smtClean="0"/>
              <a:t>‹#›</a:t>
            </a:fld>
            <a:endParaRPr lang="en-US"/>
          </a:p>
        </p:txBody>
      </p:sp>
    </p:spTree>
    <p:extLst>
      <p:ext uri="{BB962C8B-B14F-4D97-AF65-F5344CB8AC3E}">
        <p14:creationId xmlns:p14="http://schemas.microsoft.com/office/powerpoint/2010/main" val="16450940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347F870-6DC5-4212-958D-2A8A3310682D}" type="datetime1">
              <a:rPr lang="en-US" smtClean="0"/>
              <a:t>10/14/2024</a:t>
            </a:fld>
            <a:endParaRPr lang="en-US"/>
          </a:p>
        </p:txBody>
      </p:sp>
      <p:sp>
        <p:nvSpPr>
          <p:cNvPr id="5" name="Footer Placeholder 4"/>
          <p:cNvSpPr>
            <a:spLocks noGrp="1"/>
          </p:cNvSpPr>
          <p:nvPr>
            <p:ph type="ftr" sz="quarter" idx="11"/>
          </p:nvPr>
        </p:nvSpPr>
        <p:spPr/>
        <p:txBody>
          <a:bodyPr/>
          <a:lstStyle/>
          <a:p>
            <a:r>
              <a:rPr lang="en-US" smtClean="0"/>
              <a:t>Wide Band Amplifier -  Ed Fong</a:t>
            </a:r>
            <a:endParaRPr lang="en-US"/>
          </a:p>
        </p:txBody>
      </p:sp>
      <p:sp>
        <p:nvSpPr>
          <p:cNvPr id="6" name="Slide Number Placeholder 5"/>
          <p:cNvSpPr>
            <a:spLocks noGrp="1"/>
          </p:cNvSpPr>
          <p:nvPr>
            <p:ph type="sldNum" sz="quarter" idx="12"/>
          </p:nvPr>
        </p:nvSpPr>
        <p:spPr/>
        <p:txBody>
          <a:bodyPr/>
          <a:lstStyle/>
          <a:p>
            <a:fld id="{8C5D9805-2027-4481-9ED1-39DF6CB8760D}" type="slidenum">
              <a:rPr lang="en-US" smtClean="0"/>
              <a:t>‹#›</a:t>
            </a:fld>
            <a:endParaRPr lang="en-US"/>
          </a:p>
        </p:txBody>
      </p:sp>
    </p:spTree>
    <p:extLst>
      <p:ext uri="{BB962C8B-B14F-4D97-AF65-F5344CB8AC3E}">
        <p14:creationId xmlns:p14="http://schemas.microsoft.com/office/powerpoint/2010/main" val="23069106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570C551-5462-483B-8633-7EC509FA507F}" type="datetime1">
              <a:rPr lang="en-US" smtClean="0"/>
              <a:t>10/14/2024</a:t>
            </a:fld>
            <a:endParaRPr lang="en-US"/>
          </a:p>
        </p:txBody>
      </p:sp>
      <p:sp>
        <p:nvSpPr>
          <p:cNvPr id="5" name="Footer Placeholder 4"/>
          <p:cNvSpPr>
            <a:spLocks noGrp="1"/>
          </p:cNvSpPr>
          <p:nvPr>
            <p:ph type="ftr" sz="quarter" idx="11"/>
          </p:nvPr>
        </p:nvSpPr>
        <p:spPr/>
        <p:txBody>
          <a:bodyPr/>
          <a:lstStyle/>
          <a:p>
            <a:r>
              <a:rPr lang="en-US" smtClean="0"/>
              <a:t>Wide Band Amplifier -  Ed Fong</a:t>
            </a:r>
            <a:endParaRPr lang="en-US"/>
          </a:p>
        </p:txBody>
      </p:sp>
      <p:sp>
        <p:nvSpPr>
          <p:cNvPr id="6" name="Slide Number Placeholder 5"/>
          <p:cNvSpPr>
            <a:spLocks noGrp="1"/>
          </p:cNvSpPr>
          <p:nvPr>
            <p:ph type="sldNum" sz="quarter" idx="12"/>
          </p:nvPr>
        </p:nvSpPr>
        <p:spPr/>
        <p:txBody>
          <a:bodyPr/>
          <a:lstStyle/>
          <a:p>
            <a:fld id="{8C5D9805-2027-4481-9ED1-39DF6CB8760D}" type="slidenum">
              <a:rPr lang="en-US" smtClean="0"/>
              <a:t>‹#›</a:t>
            </a:fld>
            <a:endParaRPr lang="en-US"/>
          </a:p>
        </p:txBody>
      </p:sp>
    </p:spTree>
    <p:extLst>
      <p:ext uri="{BB962C8B-B14F-4D97-AF65-F5344CB8AC3E}">
        <p14:creationId xmlns:p14="http://schemas.microsoft.com/office/powerpoint/2010/main" val="37267259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2D334B-8DB7-4C27-B801-12C2154EC851}" type="datetime1">
              <a:rPr lang="en-US" smtClean="0"/>
              <a:t>10/14/2024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Wide Band Amplifier -  Ed Fong</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5D9805-2027-4481-9ED1-39DF6CB8760D}" type="slidenum">
              <a:rPr lang="en-US" smtClean="0"/>
              <a:t>‹#›</a:t>
            </a:fld>
            <a:endParaRPr lang="en-US"/>
          </a:p>
        </p:txBody>
      </p:sp>
    </p:spTree>
    <p:extLst>
      <p:ext uri="{BB962C8B-B14F-4D97-AF65-F5344CB8AC3E}">
        <p14:creationId xmlns:p14="http://schemas.microsoft.com/office/powerpoint/2010/main" val="11844257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4958B25-BBEE-4703-82FE-FC5427F45CC4}" type="datetime1">
              <a:rPr lang="en-US" smtClean="0"/>
              <a:t>10/14/2024</a:t>
            </a:fld>
            <a:endParaRPr lang="en-US"/>
          </a:p>
        </p:txBody>
      </p:sp>
      <p:sp>
        <p:nvSpPr>
          <p:cNvPr id="5" name="Footer Placeholder 4"/>
          <p:cNvSpPr>
            <a:spLocks noGrp="1"/>
          </p:cNvSpPr>
          <p:nvPr>
            <p:ph type="ftr" sz="quarter" idx="11"/>
          </p:nvPr>
        </p:nvSpPr>
        <p:spPr/>
        <p:txBody>
          <a:bodyPr/>
          <a:lstStyle/>
          <a:p>
            <a:r>
              <a:rPr lang="en-US" smtClean="0"/>
              <a:t>Wide Band Amplifier -  Ed Fong</a:t>
            </a:r>
            <a:endParaRPr lang="en-US"/>
          </a:p>
        </p:txBody>
      </p:sp>
      <p:sp>
        <p:nvSpPr>
          <p:cNvPr id="6" name="Slide Number Placeholder 5"/>
          <p:cNvSpPr>
            <a:spLocks noGrp="1"/>
          </p:cNvSpPr>
          <p:nvPr>
            <p:ph type="sldNum" sz="quarter" idx="12"/>
          </p:nvPr>
        </p:nvSpPr>
        <p:spPr/>
        <p:txBody>
          <a:bodyPr/>
          <a:lstStyle/>
          <a:p>
            <a:r>
              <a:rPr lang="en-US" dirty="0" smtClean="0"/>
              <a:t> </a:t>
            </a:r>
            <a:fld id="{8C5D9805-2027-4481-9ED1-39DF6CB8760D}" type="slidenum">
              <a:rPr lang="en-US" smtClean="0"/>
              <a:t>1</a:t>
            </a:fld>
            <a:r>
              <a:rPr lang="en-US" dirty="0" smtClean="0"/>
              <a:t> </a:t>
            </a:r>
            <a:endParaRPr lang="en-US" dirty="0"/>
          </a:p>
        </p:txBody>
      </p:sp>
      <p:sp>
        <p:nvSpPr>
          <p:cNvPr id="7" name="TextBox 6"/>
          <p:cNvSpPr txBox="1"/>
          <p:nvPr/>
        </p:nvSpPr>
        <p:spPr>
          <a:xfrm>
            <a:off x="1371600" y="2114490"/>
            <a:ext cx="6019800" cy="400110"/>
          </a:xfrm>
          <a:prstGeom prst="rect">
            <a:avLst/>
          </a:prstGeom>
          <a:noFill/>
        </p:spPr>
        <p:txBody>
          <a:bodyPr wrap="square" rtlCol="0">
            <a:spAutoFit/>
          </a:bodyPr>
          <a:lstStyle/>
          <a:p>
            <a:r>
              <a:rPr lang="en-US" dirty="0" smtClean="0"/>
              <a:t>      </a:t>
            </a:r>
            <a:r>
              <a:rPr lang="en-US" sz="2000" dirty="0" smtClean="0">
                <a:latin typeface="Times New Roman" pitchFamily="18" charset="0"/>
                <a:cs typeface="Times New Roman" pitchFamily="18" charset="0"/>
              </a:rPr>
              <a:t>A Revolution in Integrated Circuit Amplifier Design</a:t>
            </a:r>
            <a:endParaRPr lang="en-US" sz="2000" dirty="0">
              <a:latin typeface="Times New Roman" pitchFamily="18" charset="0"/>
              <a:cs typeface="Times New Roman" pitchFamily="18" charset="0"/>
            </a:endParaRPr>
          </a:p>
        </p:txBody>
      </p:sp>
      <p:sp>
        <p:nvSpPr>
          <p:cNvPr id="11" name="TextBox 10"/>
          <p:cNvSpPr txBox="1"/>
          <p:nvPr/>
        </p:nvSpPr>
        <p:spPr>
          <a:xfrm>
            <a:off x="2286000" y="3276600"/>
            <a:ext cx="5105400" cy="400110"/>
          </a:xfrm>
          <a:prstGeom prst="rect">
            <a:avLst/>
          </a:prstGeom>
          <a:noFill/>
        </p:spPr>
        <p:txBody>
          <a:bodyPr wrap="square" rtlCol="0">
            <a:spAutoFit/>
          </a:bodyPr>
          <a:lstStyle/>
          <a:p>
            <a:r>
              <a:rPr lang="en-US" sz="2000" dirty="0" smtClean="0">
                <a:latin typeface="Times New Roman" pitchFamily="18" charset="0"/>
                <a:cs typeface="Times New Roman" pitchFamily="18" charset="0"/>
              </a:rPr>
              <a:t>Ed Fong   UC Santa Cruz – Silicon Valley</a:t>
            </a:r>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11093130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1CCF6A9-F924-4A97-94B2-B651480FBF2D}" type="datetime1">
              <a:rPr lang="en-US" smtClean="0"/>
              <a:t>10/14/2024</a:t>
            </a:fld>
            <a:endParaRPr lang="en-US"/>
          </a:p>
        </p:txBody>
      </p:sp>
      <p:sp>
        <p:nvSpPr>
          <p:cNvPr id="5" name="Footer Placeholder 4"/>
          <p:cNvSpPr>
            <a:spLocks noGrp="1"/>
          </p:cNvSpPr>
          <p:nvPr>
            <p:ph type="ftr" sz="quarter" idx="11"/>
          </p:nvPr>
        </p:nvSpPr>
        <p:spPr/>
        <p:txBody>
          <a:bodyPr/>
          <a:lstStyle/>
          <a:p>
            <a:r>
              <a:rPr lang="en-US" smtClean="0"/>
              <a:t>Wide Band Amplifier -  Ed Fong</a:t>
            </a:r>
            <a:endParaRPr lang="en-US"/>
          </a:p>
        </p:txBody>
      </p:sp>
      <p:sp>
        <p:nvSpPr>
          <p:cNvPr id="6" name="Slide Number Placeholder 5"/>
          <p:cNvSpPr>
            <a:spLocks noGrp="1"/>
          </p:cNvSpPr>
          <p:nvPr>
            <p:ph type="sldNum" sz="quarter" idx="12"/>
          </p:nvPr>
        </p:nvSpPr>
        <p:spPr/>
        <p:txBody>
          <a:bodyPr/>
          <a:lstStyle/>
          <a:p>
            <a:fld id="{8C5D9805-2027-4481-9ED1-39DF6CB8760D}" type="slidenum">
              <a:rPr lang="en-US" smtClean="0"/>
              <a:t>2</a:t>
            </a:fld>
            <a:r>
              <a:rPr lang="en-US" dirty="0" smtClean="0"/>
              <a:t> </a:t>
            </a:r>
          </a:p>
          <a:p>
            <a:endParaRPr lang="en-US" dirty="0"/>
          </a:p>
        </p:txBody>
      </p:sp>
      <p:sp>
        <p:nvSpPr>
          <p:cNvPr id="7" name="TextBox 6"/>
          <p:cNvSpPr txBox="1"/>
          <p:nvPr/>
        </p:nvSpPr>
        <p:spPr>
          <a:xfrm>
            <a:off x="1219200" y="762000"/>
            <a:ext cx="5943600" cy="369332"/>
          </a:xfrm>
          <a:prstGeom prst="rect">
            <a:avLst/>
          </a:prstGeom>
          <a:noFill/>
        </p:spPr>
        <p:txBody>
          <a:bodyPr wrap="square" rtlCol="0">
            <a:spAutoFit/>
          </a:bodyPr>
          <a:lstStyle/>
          <a:p>
            <a:r>
              <a:rPr lang="en-US" b="1" dirty="0" smtClean="0"/>
              <a:t>                     </a:t>
            </a:r>
            <a:r>
              <a:rPr lang="en-US" dirty="0" smtClean="0">
                <a:latin typeface="Times New Roman" pitchFamily="18" charset="0"/>
                <a:cs typeface="Times New Roman" pitchFamily="18" charset="0"/>
              </a:rPr>
              <a:t>Review of amplifier requirements</a:t>
            </a:r>
            <a:endParaRPr lang="en-US" dirty="0">
              <a:latin typeface="Times New Roman" pitchFamily="18" charset="0"/>
              <a:cs typeface="Times New Roman" pitchFamily="18" charset="0"/>
            </a:endParaRPr>
          </a:p>
        </p:txBody>
      </p:sp>
      <p:sp>
        <p:nvSpPr>
          <p:cNvPr id="8" name="TextBox 7"/>
          <p:cNvSpPr txBox="1"/>
          <p:nvPr/>
        </p:nvSpPr>
        <p:spPr>
          <a:xfrm>
            <a:off x="1219200" y="1676400"/>
            <a:ext cx="6705600" cy="2031325"/>
          </a:xfrm>
          <a:prstGeom prst="rect">
            <a:avLst/>
          </a:prstGeom>
          <a:noFill/>
        </p:spPr>
        <p:txBody>
          <a:bodyPr wrap="square" rtlCol="0">
            <a:spAutoFit/>
          </a:bodyPr>
          <a:lstStyle/>
          <a:p>
            <a:r>
              <a:rPr lang="en-US" dirty="0" smtClean="0">
                <a:latin typeface="Times New Roman" pitchFamily="18" charset="0"/>
                <a:cs typeface="Times New Roman" pitchFamily="18" charset="0"/>
              </a:rPr>
              <a:t>Virtually all analog processing requires precision amplification.</a:t>
            </a:r>
          </a:p>
          <a:p>
            <a:endParaRPr lang="en-US" dirty="0">
              <a:latin typeface="Times New Roman" pitchFamily="18" charset="0"/>
              <a:cs typeface="Times New Roman" pitchFamily="18" charset="0"/>
            </a:endParaRPr>
          </a:p>
          <a:p>
            <a:r>
              <a:rPr lang="en-US" dirty="0" smtClean="0">
                <a:latin typeface="Times New Roman" pitchFamily="18" charset="0"/>
                <a:cs typeface="Times New Roman" pitchFamily="18" charset="0"/>
              </a:rPr>
              <a:t>Most RF amplifiers are not </a:t>
            </a:r>
            <a:r>
              <a:rPr lang="en-US" dirty="0" err="1" smtClean="0">
                <a:latin typeface="Times New Roman" pitchFamily="18" charset="0"/>
                <a:cs typeface="Times New Roman" pitchFamily="18" charset="0"/>
              </a:rPr>
              <a:t>NOT</a:t>
            </a:r>
            <a:r>
              <a:rPr lang="en-US" dirty="0" smtClean="0">
                <a:latin typeface="Times New Roman" pitchFamily="18" charset="0"/>
                <a:cs typeface="Times New Roman" pitchFamily="18" charset="0"/>
              </a:rPr>
              <a:t> precision amplifiers.  Their job is just to amplify the signal.  </a:t>
            </a:r>
          </a:p>
          <a:p>
            <a:r>
              <a:rPr lang="en-US" dirty="0" smtClean="0">
                <a:latin typeface="Times New Roman" pitchFamily="18" charset="0"/>
                <a:cs typeface="Times New Roman" pitchFamily="18" charset="0"/>
              </a:rPr>
              <a:t>Example -  RF Front end -  is just a amplifier with gain (</a:t>
            </a:r>
            <a:r>
              <a:rPr lang="en-US" dirty="0" err="1" smtClean="0">
                <a:latin typeface="Times New Roman" pitchFamily="18" charset="0"/>
                <a:cs typeface="Times New Roman" pitchFamily="18" charset="0"/>
              </a:rPr>
              <a:t>eg</a:t>
            </a:r>
            <a:r>
              <a:rPr lang="en-US" dirty="0" smtClean="0">
                <a:latin typeface="Times New Roman" pitchFamily="18" charset="0"/>
                <a:cs typeface="Times New Roman" pitchFamily="18" charset="0"/>
              </a:rPr>
              <a:t>. 10dB, 12 </a:t>
            </a:r>
            <a:r>
              <a:rPr lang="en-US" dirty="0" err="1" smtClean="0">
                <a:latin typeface="Times New Roman" pitchFamily="18" charset="0"/>
                <a:cs typeface="Times New Roman" pitchFamily="18" charset="0"/>
              </a:rPr>
              <a:t>dB.</a:t>
            </a:r>
            <a:r>
              <a:rPr lang="en-US" dirty="0" smtClean="0">
                <a:latin typeface="Times New Roman" pitchFamily="18" charset="0"/>
                <a:cs typeface="Times New Roman" pitchFamily="18" charset="0"/>
              </a:rPr>
              <a:t> Etc.  You can do this with tuned circuits and no precision  is needed.  You are just looking for gain.  </a:t>
            </a:r>
            <a:endParaRPr lang="en-US" dirty="0">
              <a:latin typeface="Times New Roman" pitchFamily="18" charset="0"/>
              <a:cs typeface="Times New Roman" pitchFamily="18" charset="0"/>
            </a:endParaRPr>
          </a:p>
        </p:txBody>
      </p:sp>
      <p:sp>
        <p:nvSpPr>
          <p:cNvPr id="9" name="TextBox 8"/>
          <p:cNvSpPr txBox="1"/>
          <p:nvPr/>
        </p:nvSpPr>
        <p:spPr>
          <a:xfrm>
            <a:off x="1219200" y="4114800"/>
            <a:ext cx="5715000" cy="369332"/>
          </a:xfrm>
          <a:prstGeom prst="rect">
            <a:avLst/>
          </a:prstGeom>
          <a:noFill/>
        </p:spPr>
        <p:txBody>
          <a:bodyPr wrap="square" rtlCol="0">
            <a:spAutoFit/>
          </a:bodyPr>
          <a:lstStyle/>
          <a:p>
            <a:r>
              <a:rPr lang="en-US" dirty="0" smtClean="0">
                <a:latin typeface="Times New Roman" pitchFamily="18" charset="0"/>
                <a:cs typeface="Times New Roman" pitchFamily="18" charset="0"/>
              </a:rPr>
              <a:t>Precision Feedback is not needed.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5473561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42B71ECD-3993-4C6B-9EAC-4179A4540AAF}" type="datetime1">
              <a:rPr lang="en-US" smtClean="0"/>
              <a:t>10/14/2024</a:t>
            </a:fld>
            <a:endParaRPr lang="en-US"/>
          </a:p>
        </p:txBody>
      </p:sp>
      <p:sp>
        <p:nvSpPr>
          <p:cNvPr id="5" name="Footer Placeholder 4"/>
          <p:cNvSpPr>
            <a:spLocks noGrp="1"/>
          </p:cNvSpPr>
          <p:nvPr>
            <p:ph type="ftr" sz="quarter" idx="11"/>
          </p:nvPr>
        </p:nvSpPr>
        <p:spPr/>
        <p:txBody>
          <a:bodyPr/>
          <a:lstStyle/>
          <a:p>
            <a:r>
              <a:rPr lang="en-US" smtClean="0"/>
              <a:t>Wide Band Amplifier -  Ed Fong</a:t>
            </a:r>
            <a:endParaRPr lang="en-US"/>
          </a:p>
        </p:txBody>
      </p:sp>
      <p:sp>
        <p:nvSpPr>
          <p:cNvPr id="6" name="Slide Number Placeholder 5"/>
          <p:cNvSpPr>
            <a:spLocks noGrp="1"/>
          </p:cNvSpPr>
          <p:nvPr>
            <p:ph type="sldNum" sz="quarter" idx="12"/>
          </p:nvPr>
        </p:nvSpPr>
        <p:spPr/>
        <p:txBody>
          <a:bodyPr/>
          <a:lstStyle/>
          <a:p>
            <a:fld id="{8C5D9805-2027-4481-9ED1-39DF6CB8760D}" type="slidenum">
              <a:rPr lang="en-US" smtClean="0"/>
              <a:t>3</a:t>
            </a:fld>
            <a:endParaRPr lang="en-US"/>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1" y="685800"/>
            <a:ext cx="3342624" cy="190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838200" y="2743200"/>
            <a:ext cx="3505200" cy="369332"/>
          </a:xfrm>
          <a:prstGeom prst="rect">
            <a:avLst/>
          </a:prstGeom>
          <a:noFill/>
        </p:spPr>
        <p:txBody>
          <a:bodyPr wrap="square" rtlCol="0">
            <a:spAutoFit/>
          </a:bodyPr>
          <a:lstStyle/>
          <a:p>
            <a:r>
              <a:rPr lang="en-US" dirty="0" smtClean="0">
                <a:latin typeface="Times New Roman" pitchFamily="18" charset="0"/>
                <a:cs typeface="Times New Roman" pitchFamily="18" charset="0"/>
              </a:rPr>
              <a:t>HP 8591 retail for about $25K</a:t>
            </a:r>
            <a:endParaRPr lang="en-US" dirty="0">
              <a:latin typeface="Times New Roman" pitchFamily="18" charset="0"/>
              <a:cs typeface="Times New Roman" pitchFamily="18" charset="0"/>
            </a:endParaRPr>
          </a:p>
        </p:txBody>
      </p:sp>
      <p:pic>
        <p:nvPicPr>
          <p:cNvPr id="9" name="Picture 2" descr="G:\Documents and Settings\edison fong\My Documents\SigmaSD10\aug_07\IMG15617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9149" y="3657600"/>
            <a:ext cx="3285475" cy="201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533400" y="5879068"/>
            <a:ext cx="3657600" cy="369332"/>
          </a:xfrm>
          <a:prstGeom prst="rect">
            <a:avLst/>
          </a:prstGeom>
          <a:noFill/>
        </p:spPr>
        <p:txBody>
          <a:bodyPr wrap="square" rtlCol="0">
            <a:spAutoFit/>
          </a:bodyPr>
          <a:lstStyle/>
          <a:p>
            <a:r>
              <a:rPr lang="en-US" dirty="0" smtClean="0">
                <a:latin typeface="Times New Roman" pitchFamily="18" charset="0"/>
                <a:cs typeface="Times New Roman" pitchFamily="18" charset="0"/>
              </a:rPr>
              <a:t>HP 8753C    network analyzer  $90K</a:t>
            </a:r>
            <a:endParaRPr lang="en-US" dirty="0">
              <a:latin typeface="Times New Roman" pitchFamily="18" charset="0"/>
              <a:cs typeface="Times New Roman" pitchFamily="18" charset="0"/>
            </a:endParaRPr>
          </a:p>
        </p:txBody>
      </p:sp>
      <p:pic>
        <p:nvPicPr>
          <p:cNvPr id="11"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533400"/>
            <a:ext cx="3842383" cy="2299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Box 11"/>
          <p:cNvSpPr txBox="1"/>
          <p:nvPr/>
        </p:nvSpPr>
        <p:spPr>
          <a:xfrm>
            <a:off x="5029200" y="2895600"/>
            <a:ext cx="2819400" cy="369332"/>
          </a:xfrm>
          <a:prstGeom prst="rect">
            <a:avLst/>
          </a:prstGeom>
          <a:noFill/>
        </p:spPr>
        <p:txBody>
          <a:bodyPr wrap="square" rtlCol="0">
            <a:spAutoFit/>
          </a:bodyPr>
          <a:lstStyle/>
          <a:p>
            <a:r>
              <a:rPr lang="en-US" dirty="0" smtClean="0">
                <a:latin typeface="Times New Roman" pitchFamily="18" charset="0"/>
                <a:cs typeface="Times New Roman" pitchFamily="18" charset="0"/>
              </a:rPr>
              <a:t>Tektronix 2246  Scope  $2k</a:t>
            </a:r>
            <a:endParaRPr lang="en-US" dirty="0">
              <a:latin typeface="Times New Roman" pitchFamily="18" charset="0"/>
              <a:cs typeface="Times New Roman" pitchFamily="18" charset="0"/>
            </a:endParaRPr>
          </a:p>
        </p:txBody>
      </p:sp>
      <p:sp>
        <p:nvSpPr>
          <p:cNvPr id="13" name="TextBox 12"/>
          <p:cNvSpPr txBox="1"/>
          <p:nvPr/>
        </p:nvSpPr>
        <p:spPr>
          <a:xfrm>
            <a:off x="5029200" y="3886200"/>
            <a:ext cx="3200400" cy="1200329"/>
          </a:xfrm>
          <a:prstGeom prst="rect">
            <a:avLst/>
          </a:prstGeom>
          <a:noFill/>
        </p:spPr>
        <p:txBody>
          <a:bodyPr wrap="square" rtlCol="0">
            <a:spAutoFit/>
          </a:bodyPr>
          <a:lstStyle/>
          <a:p>
            <a:r>
              <a:rPr lang="en-US" dirty="0" smtClean="0">
                <a:latin typeface="Times New Roman" pitchFamily="18" charset="0"/>
                <a:cs typeface="Times New Roman" pitchFamily="18" charset="0"/>
              </a:rPr>
              <a:t>All these instruments require precision amplifiers -  approaching 100dB of precision.   That’s about 0.001%.</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15830865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2B9B888-C827-469D-AB9B-DA79F2447C20}" type="datetime1">
              <a:rPr lang="en-US" smtClean="0"/>
              <a:t>10/14/2024</a:t>
            </a:fld>
            <a:endParaRPr lang="en-US"/>
          </a:p>
        </p:txBody>
      </p:sp>
      <p:sp>
        <p:nvSpPr>
          <p:cNvPr id="5" name="Footer Placeholder 4"/>
          <p:cNvSpPr>
            <a:spLocks noGrp="1"/>
          </p:cNvSpPr>
          <p:nvPr>
            <p:ph type="ftr" sz="quarter" idx="11"/>
          </p:nvPr>
        </p:nvSpPr>
        <p:spPr/>
        <p:txBody>
          <a:bodyPr/>
          <a:lstStyle/>
          <a:p>
            <a:r>
              <a:rPr lang="en-US" smtClean="0"/>
              <a:t>Wide Band Amplifier -  Ed Fong</a:t>
            </a:r>
            <a:endParaRPr lang="en-US"/>
          </a:p>
        </p:txBody>
      </p:sp>
      <p:sp>
        <p:nvSpPr>
          <p:cNvPr id="6" name="Slide Number Placeholder 5"/>
          <p:cNvSpPr>
            <a:spLocks noGrp="1"/>
          </p:cNvSpPr>
          <p:nvPr>
            <p:ph type="sldNum" sz="quarter" idx="12"/>
          </p:nvPr>
        </p:nvSpPr>
        <p:spPr/>
        <p:txBody>
          <a:bodyPr/>
          <a:lstStyle/>
          <a:p>
            <a:fld id="{8C5D9805-2027-4481-9ED1-39DF6CB8760D}" type="slidenum">
              <a:rPr lang="en-US" smtClean="0"/>
              <a:t>4</a:t>
            </a:fld>
            <a:endParaRPr lang="en-US"/>
          </a:p>
        </p:txBody>
      </p:sp>
      <p:pic>
        <p:nvPicPr>
          <p:cNvPr id="7" name="Picture 2" descr="C:\Users\ediso\OneDrive\Desktop\Documents\edstuff\HAM radio\FARS\raffle_prizes\raffle_prize_photos\SDIM126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53000" y="852616"/>
            <a:ext cx="3027549" cy="234778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3" descr="C:\Users\ediso\OneDrive\Desktop\Documents\edstuff\HAM radio\FARS\raffle_prizes\raffle_prize_photos\SDIM154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561" y="1023465"/>
            <a:ext cx="2692675" cy="2006086"/>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990600" y="3124200"/>
            <a:ext cx="3285208" cy="461665"/>
          </a:xfrm>
          <a:prstGeom prst="rect">
            <a:avLst/>
          </a:prstGeom>
          <a:noFill/>
        </p:spPr>
        <p:txBody>
          <a:bodyPr wrap="square" rtlCol="0">
            <a:spAutoFit/>
          </a:bodyPr>
          <a:lstStyle/>
          <a:p>
            <a:r>
              <a:rPr lang="en-US" sz="1200" dirty="0" smtClean="0">
                <a:latin typeface="Times New Roman" pitchFamily="18" charset="0"/>
                <a:cs typeface="Times New Roman" pitchFamily="18" charset="0"/>
              </a:rPr>
              <a:t>DSO 03D12  - 120 MHz scope, FFT spectrum analyzer, signal generator,  and  DVM   $135</a:t>
            </a:r>
            <a:endParaRPr lang="en-US" sz="1200" dirty="0">
              <a:latin typeface="Times New Roman" pitchFamily="18" charset="0"/>
              <a:cs typeface="Times New Roman" pitchFamily="18" charset="0"/>
            </a:endParaRPr>
          </a:p>
        </p:txBody>
      </p:sp>
      <p:sp>
        <p:nvSpPr>
          <p:cNvPr id="10" name="TextBox 9"/>
          <p:cNvSpPr txBox="1"/>
          <p:nvPr/>
        </p:nvSpPr>
        <p:spPr>
          <a:xfrm>
            <a:off x="4876800" y="3276600"/>
            <a:ext cx="3505200" cy="276999"/>
          </a:xfrm>
          <a:prstGeom prst="rect">
            <a:avLst/>
          </a:prstGeom>
          <a:noFill/>
        </p:spPr>
        <p:txBody>
          <a:bodyPr wrap="square" rtlCol="0">
            <a:spAutoFit/>
          </a:bodyPr>
          <a:lstStyle/>
          <a:p>
            <a:r>
              <a:rPr lang="en-US" sz="1200" dirty="0" smtClean="0">
                <a:latin typeface="Times New Roman" pitchFamily="18" charset="0"/>
                <a:cs typeface="Times New Roman" pitchFamily="18" charset="0"/>
              </a:rPr>
              <a:t>NANOVNA  1.5 GHz network analyzer  $95</a:t>
            </a:r>
            <a:endParaRPr lang="en-US" sz="1200" dirty="0">
              <a:latin typeface="Times New Roman" pitchFamily="18" charset="0"/>
              <a:cs typeface="Times New Roman" pitchFamily="18" charset="0"/>
            </a:endParaRPr>
          </a:p>
        </p:txBody>
      </p:sp>
      <p:pic>
        <p:nvPicPr>
          <p:cNvPr id="11" name="Picture 6" descr="C:\Users\ediso\OneDrive\Desktop\Documents\edstuff\HAM radio\FARS\raffle_prizes\raffle_prize_photos\SDIM1517.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10598" y="3912974"/>
            <a:ext cx="2514600" cy="2030626"/>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914400" y="6019800"/>
            <a:ext cx="3276600" cy="276999"/>
          </a:xfrm>
          <a:prstGeom prst="rect">
            <a:avLst/>
          </a:prstGeom>
          <a:noFill/>
        </p:spPr>
        <p:txBody>
          <a:bodyPr wrap="square" rtlCol="0">
            <a:spAutoFit/>
          </a:bodyPr>
          <a:lstStyle/>
          <a:p>
            <a:r>
              <a:rPr lang="en-US" sz="1200" dirty="0" smtClean="0">
                <a:latin typeface="Times New Roman" pitchFamily="18" charset="0"/>
                <a:cs typeface="Times New Roman" pitchFamily="18" charset="0"/>
              </a:rPr>
              <a:t>NANO  SA  5 GHz Spectrum analyzer  $155</a:t>
            </a:r>
            <a:endParaRPr lang="en-US" sz="1200" dirty="0">
              <a:latin typeface="Times New Roman" pitchFamily="18" charset="0"/>
              <a:cs typeface="Times New Roman" pitchFamily="18" charset="0"/>
            </a:endParaRPr>
          </a:p>
        </p:txBody>
      </p:sp>
      <p:sp>
        <p:nvSpPr>
          <p:cNvPr id="13" name="TextBox 12"/>
          <p:cNvSpPr txBox="1"/>
          <p:nvPr/>
        </p:nvSpPr>
        <p:spPr>
          <a:xfrm>
            <a:off x="5029200" y="4419600"/>
            <a:ext cx="3124200" cy="646331"/>
          </a:xfrm>
          <a:prstGeom prst="rect">
            <a:avLst/>
          </a:prstGeom>
          <a:noFill/>
        </p:spPr>
        <p:txBody>
          <a:bodyPr wrap="square" rtlCol="0">
            <a:spAutoFit/>
          </a:bodyPr>
          <a:lstStyle/>
          <a:p>
            <a:r>
              <a:rPr lang="en-US" dirty="0" smtClean="0">
                <a:latin typeface="Times New Roman" pitchFamily="18" charset="0"/>
                <a:cs typeface="Times New Roman" pitchFamily="18" charset="0"/>
              </a:rPr>
              <a:t>So what is the break through in technology?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1332159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2CD92DC7-FB3D-40D4-8640-B35B406B763F}" type="datetime1">
              <a:rPr lang="en-US" smtClean="0"/>
              <a:t>10/14/2024</a:t>
            </a:fld>
            <a:endParaRPr lang="en-US"/>
          </a:p>
        </p:txBody>
      </p:sp>
      <p:sp>
        <p:nvSpPr>
          <p:cNvPr id="5" name="Footer Placeholder 4"/>
          <p:cNvSpPr>
            <a:spLocks noGrp="1"/>
          </p:cNvSpPr>
          <p:nvPr>
            <p:ph type="ftr" sz="quarter" idx="11"/>
          </p:nvPr>
        </p:nvSpPr>
        <p:spPr/>
        <p:txBody>
          <a:bodyPr/>
          <a:lstStyle/>
          <a:p>
            <a:r>
              <a:rPr lang="en-US" smtClean="0"/>
              <a:t>Wide Band Amplifier -  Ed Fong</a:t>
            </a:r>
            <a:endParaRPr lang="en-US"/>
          </a:p>
        </p:txBody>
      </p:sp>
      <p:sp>
        <p:nvSpPr>
          <p:cNvPr id="6" name="Slide Number Placeholder 5"/>
          <p:cNvSpPr>
            <a:spLocks noGrp="1"/>
          </p:cNvSpPr>
          <p:nvPr>
            <p:ph type="sldNum" sz="quarter" idx="12"/>
          </p:nvPr>
        </p:nvSpPr>
        <p:spPr/>
        <p:txBody>
          <a:bodyPr/>
          <a:lstStyle/>
          <a:p>
            <a:fld id="{8C5D9805-2027-4481-9ED1-39DF6CB8760D}" type="slidenum">
              <a:rPr lang="en-US" smtClean="0"/>
              <a:t>5</a:t>
            </a:fld>
            <a:endParaRPr lang="en-US"/>
          </a:p>
        </p:txBody>
      </p:sp>
      <p:sp>
        <p:nvSpPr>
          <p:cNvPr id="7" name="TextBox 6"/>
          <p:cNvSpPr txBox="1"/>
          <p:nvPr/>
        </p:nvSpPr>
        <p:spPr>
          <a:xfrm>
            <a:off x="2057400" y="5380935"/>
            <a:ext cx="5181600" cy="646331"/>
          </a:xfrm>
          <a:prstGeom prst="rect">
            <a:avLst/>
          </a:prstGeom>
          <a:noFill/>
        </p:spPr>
        <p:txBody>
          <a:bodyPr wrap="square" rtlCol="0">
            <a:spAutoFit/>
          </a:bodyPr>
          <a:lstStyle/>
          <a:p>
            <a:r>
              <a:rPr lang="en-US" dirty="0" smtClean="0">
                <a:latin typeface="Times New Roman" pitchFamily="18" charset="0"/>
                <a:cs typeface="Times New Roman" pitchFamily="18" charset="0"/>
              </a:rPr>
              <a:t>4 GHz Spectrum analyzer using no tuned circuits.  Presented here 2013. </a:t>
            </a:r>
            <a:endParaRPr lang="en-US" dirty="0">
              <a:latin typeface="Times New Roman" pitchFamily="18" charset="0"/>
              <a:cs typeface="Times New Roman" pitchFamily="18" charset="0"/>
            </a:endParaRPr>
          </a:p>
        </p:txBody>
      </p:sp>
      <p:pic>
        <p:nvPicPr>
          <p:cNvPr id="8"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6263" y="784683"/>
            <a:ext cx="5182737" cy="43860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980657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39BC9BDE-0939-4B95-917E-6C4AEAF9748D}" type="datetime1">
              <a:rPr lang="en-US" smtClean="0"/>
              <a:t>10/14/2024</a:t>
            </a:fld>
            <a:endParaRPr lang="en-US"/>
          </a:p>
        </p:txBody>
      </p:sp>
      <p:sp>
        <p:nvSpPr>
          <p:cNvPr id="5" name="Footer Placeholder 4"/>
          <p:cNvSpPr>
            <a:spLocks noGrp="1"/>
          </p:cNvSpPr>
          <p:nvPr>
            <p:ph type="ftr" sz="quarter" idx="11"/>
          </p:nvPr>
        </p:nvSpPr>
        <p:spPr/>
        <p:txBody>
          <a:bodyPr/>
          <a:lstStyle/>
          <a:p>
            <a:r>
              <a:rPr lang="en-US" smtClean="0"/>
              <a:t>Wide Band Amplifier -  Ed Fong</a:t>
            </a:r>
            <a:endParaRPr lang="en-US"/>
          </a:p>
        </p:txBody>
      </p:sp>
      <p:sp>
        <p:nvSpPr>
          <p:cNvPr id="6" name="Slide Number Placeholder 5"/>
          <p:cNvSpPr>
            <a:spLocks noGrp="1"/>
          </p:cNvSpPr>
          <p:nvPr>
            <p:ph type="sldNum" sz="quarter" idx="12"/>
          </p:nvPr>
        </p:nvSpPr>
        <p:spPr/>
        <p:txBody>
          <a:bodyPr/>
          <a:lstStyle/>
          <a:p>
            <a:fld id="{8C5D9805-2027-4481-9ED1-39DF6CB8760D}" type="slidenum">
              <a:rPr lang="en-US" smtClean="0"/>
              <a:t>6</a:t>
            </a:fld>
            <a:endParaRPr lang="en-US"/>
          </a:p>
        </p:txBody>
      </p:sp>
      <p:sp>
        <p:nvSpPr>
          <p:cNvPr id="7" name="TextBox 6"/>
          <p:cNvSpPr txBox="1"/>
          <p:nvPr/>
        </p:nvSpPr>
        <p:spPr>
          <a:xfrm>
            <a:off x="1143000" y="990600"/>
            <a:ext cx="7467600" cy="646331"/>
          </a:xfrm>
          <a:prstGeom prst="rect">
            <a:avLst/>
          </a:prstGeom>
          <a:noFill/>
        </p:spPr>
        <p:txBody>
          <a:bodyPr wrap="square" rtlCol="0">
            <a:spAutoFit/>
          </a:bodyPr>
          <a:lstStyle/>
          <a:p>
            <a:r>
              <a:rPr lang="en-US" dirty="0" smtClean="0">
                <a:latin typeface="Times New Roman" pitchFamily="18" charset="0"/>
                <a:cs typeface="Times New Roman" pitchFamily="18" charset="0"/>
              </a:rPr>
              <a:t>It is a different story when you require precision such as in oscilloscopes, network analyzers, and spectrum analyzers.  </a:t>
            </a:r>
            <a:endParaRPr lang="en-US" dirty="0">
              <a:latin typeface="Times New Roman" pitchFamily="18" charset="0"/>
              <a:cs typeface="Times New Roman" pitchFamily="18" charset="0"/>
            </a:endParaRPr>
          </a:p>
        </p:txBody>
      </p:sp>
      <p:sp>
        <p:nvSpPr>
          <p:cNvPr id="8" name="TextBox 7"/>
          <p:cNvSpPr txBox="1"/>
          <p:nvPr/>
        </p:nvSpPr>
        <p:spPr>
          <a:xfrm>
            <a:off x="1143000" y="2057400"/>
            <a:ext cx="7010400" cy="923330"/>
          </a:xfrm>
          <a:prstGeom prst="rect">
            <a:avLst/>
          </a:prstGeom>
          <a:noFill/>
        </p:spPr>
        <p:txBody>
          <a:bodyPr wrap="square" rtlCol="0">
            <a:spAutoFit/>
          </a:bodyPr>
          <a:lstStyle/>
          <a:p>
            <a:r>
              <a:rPr lang="en-US" dirty="0" smtClean="0">
                <a:latin typeface="Times New Roman" pitchFamily="18" charset="0"/>
                <a:cs typeface="Times New Roman" pitchFamily="18" charset="0"/>
              </a:rPr>
              <a:t>These instruments are accurate to at least 12 bits.  0.025% accuracy.   Some instruments even go the full 16 bits.  We are talking then to 0.001% (who’s counting).  That is 96 dB’s.   </a:t>
            </a:r>
            <a:endParaRPr lang="en-US" dirty="0">
              <a:latin typeface="Times New Roman" pitchFamily="18" charset="0"/>
              <a:cs typeface="Times New Roman" pitchFamily="18" charset="0"/>
            </a:endParaRPr>
          </a:p>
        </p:txBody>
      </p:sp>
      <p:sp>
        <p:nvSpPr>
          <p:cNvPr id="9" name="TextBox 8"/>
          <p:cNvSpPr txBox="1"/>
          <p:nvPr/>
        </p:nvSpPr>
        <p:spPr>
          <a:xfrm>
            <a:off x="1219200" y="3581400"/>
            <a:ext cx="7010400" cy="1200329"/>
          </a:xfrm>
          <a:prstGeom prst="rect">
            <a:avLst/>
          </a:prstGeom>
          <a:noFill/>
        </p:spPr>
        <p:txBody>
          <a:bodyPr wrap="square" rtlCol="0">
            <a:spAutoFit/>
          </a:bodyPr>
          <a:lstStyle/>
          <a:p>
            <a:r>
              <a:rPr lang="en-US" dirty="0" smtClean="0">
                <a:latin typeface="Times New Roman" pitchFamily="18" charset="0"/>
                <a:cs typeface="Times New Roman" pitchFamily="18" charset="0"/>
              </a:rPr>
              <a:t>In order to develop instruments like the Nano SA , Nano VNA, DSO3D12 scope you need not only amplifiers that give you 96 dB’s of dynamic range but you need them to go up to the several GHz and still maintain the accuracy.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4993011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6BD69F03-30A6-4D32-BBDA-B623A5AB6044}" type="datetime1">
              <a:rPr lang="en-US" smtClean="0"/>
              <a:t>10/14/2024</a:t>
            </a:fld>
            <a:endParaRPr lang="en-US"/>
          </a:p>
        </p:txBody>
      </p:sp>
      <p:sp>
        <p:nvSpPr>
          <p:cNvPr id="5" name="Footer Placeholder 4"/>
          <p:cNvSpPr>
            <a:spLocks noGrp="1"/>
          </p:cNvSpPr>
          <p:nvPr>
            <p:ph type="ftr" sz="quarter" idx="11"/>
          </p:nvPr>
        </p:nvSpPr>
        <p:spPr/>
        <p:txBody>
          <a:bodyPr/>
          <a:lstStyle/>
          <a:p>
            <a:r>
              <a:rPr lang="en-US" smtClean="0"/>
              <a:t>Wide Band Amplifier -  Ed Fong</a:t>
            </a:r>
            <a:endParaRPr lang="en-US"/>
          </a:p>
        </p:txBody>
      </p:sp>
      <p:sp>
        <p:nvSpPr>
          <p:cNvPr id="6" name="Slide Number Placeholder 5"/>
          <p:cNvSpPr>
            <a:spLocks noGrp="1"/>
          </p:cNvSpPr>
          <p:nvPr>
            <p:ph type="sldNum" sz="quarter" idx="12"/>
          </p:nvPr>
        </p:nvSpPr>
        <p:spPr/>
        <p:txBody>
          <a:bodyPr/>
          <a:lstStyle/>
          <a:p>
            <a:fld id="{8C5D9805-2027-4481-9ED1-39DF6CB8760D}" type="slidenum">
              <a:rPr lang="en-US" smtClean="0"/>
              <a:t>7</a:t>
            </a:fld>
            <a:endParaRPr lang="en-US"/>
          </a:p>
        </p:txBody>
      </p:sp>
      <p:sp>
        <p:nvSpPr>
          <p:cNvPr id="7" name="TextBox 6"/>
          <p:cNvSpPr txBox="1"/>
          <p:nvPr/>
        </p:nvSpPr>
        <p:spPr>
          <a:xfrm>
            <a:off x="1143000" y="838200"/>
            <a:ext cx="6858000" cy="369332"/>
          </a:xfrm>
          <a:prstGeom prst="rect">
            <a:avLst/>
          </a:prstGeom>
          <a:noFill/>
        </p:spPr>
        <p:txBody>
          <a:bodyPr wrap="square" rtlCol="0">
            <a:spAutoFit/>
          </a:bodyPr>
          <a:lstStyle/>
          <a:p>
            <a:r>
              <a:rPr lang="en-US" dirty="0" smtClean="0">
                <a:latin typeface="Times New Roman" pitchFamily="18" charset="0"/>
                <a:cs typeface="Times New Roman" pitchFamily="18" charset="0"/>
              </a:rPr>
              <a:t>IMPOSSIBLE????   Let’s just review how hard this really is. </a:t>
            </a:r>
            <a:endParaRPr lang="en-US" dirty="0">
              <a:latin typeface="Times New Roman" pitchFamily="18" charset="0"/>
              <a:cs typeface="Times New Roman" pitchFamily="18" charset="0"/>
            </a:endParaRPr>
          </a:p>
        </p:txBody>
      </p:sp>
      <p:sp>
        <p:nvSpPr>
          <p:cNvPr id="8" name="TextBox 7"/>
          <p:cNvSpPr txBox="1"/>
          <p:nvPr/>
        </p:nvSpPr>
        <p:spPr>
          <a:xfrm>
            <a:off x="1143000" y="1905000"/>
            <a:ext cx="6172200" cy="369332"/>
          </a:xfrm>
          <a:prstGeom prst="rect">
            <a:avLst/>
          </a:prstGeom>
          <a:noFill/>
        </p:spPr>
        <p:txBody>
          <a:bodyPr wrap="square" rtlCol="0">
            <a:spAutoFit/>
          </a:bodyPr>
          <a:lstStyle/>
          <a:p>
            <a:r>
              <a:rPr lang="en-US" dirty="0" smtClean="0">
                <a:latin typeface="Times New Roman" pitchFamily="18" charset="0"/>
                <a:cs typeface="Times New Roman" pitchFamily="18" charset="0"/>
              </a:rPr>
              <a:t>A simple precision amplifier is the well know </a:t>
            </a:r>
            <a:r>
              <a:rPr lang="en-US" dirty="0">
                <a:latin typeface="Symbol" pitchFamily="18" charset="2"/>
                <a:cs typeface="Times New Roman" pitchFamily="18" charset="0"/>
              </a:rPr>
              <a:t>m</a:t>
            </a:r>
            <a:r>
              <a:rPr lang="en-US" dirty="0" smtClean="0">
                <a:latin typeface="Times New Roman" pitchFamily="18" charset="0"/>
                <a:cs typeface="Times New Roman" pitchFamily="18" charset="0"/>
              </a:rPr>
              <a:t>A741 op amp.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1711206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EC3AD0F8-87CB-48D0-95BA-9C1A701B15A0}" type="datetime1">
              <a:rPr lang="en-US" smtClean="0"/>
              <a:t>10/14/2024</a:t>
            </a:fld>
            <a:endParaRPr lang="en-US"/>
          </a:p>
        </p:txBody>
      </p:sp>
      <p:sp>
        <p:nvSpPr>
          <p:cNvPr id="5" name="Footer Placeholder 4"/>
          <p:cNvSpPr>
            <a:spLocks noGrp="1"/>
          </p:cNvSpPr>
          <p:nvPr>
            <p:ph type="ftr" sz="quarter" idx="11"/>
          </p:nvPr>
        </p:nvSpPr>
        <p:spPr/>
        <p:txBody>
          <a:bodyPr/>
          <a:lstStyle/>
          <a:p>
            <a:r>
              <a:rPr lang="en-US" smtClean="0"/>
              <a:t>Wide Band Amplifier -  Ed Fong</a:t>
            </a:r>
            <a:endParaRPr lang="en-US"/>
          </a:p>
        </p:txBody>
      </p:sp>
      <p:sp>
        <p:nvSpPr>
          <p:cNvPr id="6" name="Slide Number Placeholder 5"/>
          <p:cNvSpPr>
            <a:spLocks noGrp="1"/>
          </p:cNvSpPr>
          <p:nvPr>
            <p:ph type="sldNum" sz="quarter" idx="12"/>
          </p:nvPr>
        </p:nvSpPr>
        <p:spPr/>
        <p:txBody>
          <a:bodyPr/>
          <a:lstStyle/>
          <a:p>
            <a:fld id="{8C5D9805-2027-4481-9ED1-39DF6CB8760D}" type="slidenum">
              <a:rPr lang="en-US" smtClean="0"/>
              <a:t>8</a:t>
            </a:fld>
            <a:endParaRPr lang="en-US"/>
          </a:p>
        </p:txBody>
      </p:sp>
      <p:sp>
        <p:nvSpPr>
          <p:cNvPr id="7" name="TextBox 4"/>
          <p:cNvSpPr txBox="1">
            <a:spLocks noChangeArrowheads="1"/>
          </p:cNvSpPr>
          <p:nvPr/>
        </p:nvSpPr>
        <p:spPr bwMode="auto">
          <a:xfrm>
            <a:off x="838200" y="914400"/>
            <a:ext cx="77724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dirty="0" smtClean="0">
                <a:latin typeface="Times New Roman" pitchFamily="18" charset="0"/>
                <a:cs typeface="Times New Roman" pitchFamily="18" charset="0"/>
              </a:rPr>
              <a:t>The </a:t>
            </a:r>
            <a:r>
              <a:rPr lang="en-US" altLang="en-US" sz="1800" dirty="0">
                <a:latin typeface="Times New Roman" pitchFamily="18" charset="0"/>
                <a:cs typeface="Times New Roman" pitchFamily="18" charset="0"/>
              </a:rPr>
              <a:t>ubiquitous </a:t>
            </a:r>
            <a:r>
              <a:rPr lang="en-US" altLang="en-US" sz="1800" dirty="0">
                <a:latin typeface="Symbol" pitchFamily="18" charset="2"/>
                <a:cs typeface="Times New Roman" pitchFamily="18" charset="0"/>
              </a:rPr>
              <a:t>m</a:t>
            </a:r>
            <a:r>
              <a:rPr lang="en-US" altLang="en-US" sz="1800" dirty="0" smtClean="0">
                <a:latin typeface="Times New Roman" pitchFamily="18" charset="0"/>
                <a:cs typeface="Times New Roman" pitchFamily="18" charset="0"/>
              </a:rPr>
              <a:t>A741 </a:t>
            </a:r>
            <a:r>
              <a:rPr lang="en-US" altLang="en-US" sz="1800" dirty="0">
                <a:latin typeface="Times New Roman" pitchFamily="18" charset="0"/>
                <a:cs typeface="Times New Roman" pitchFamily="18" charset="0"/>
              </a:rPr>
              <a:t>is among the most popular designed by Dave </a:t>
            </a:r>
            <a:r>
              <a:rPr lang="en-US" altLang="en-US" sz="1800" dirty="0" err="1">
                <a:latin typeface="Times New Roman" pitchFamily="18" charset="0"/>
                <a:cs typeface="Times New Roman" pitchFamily="18" charset="0"/>
              </a:rPr>
              <a:t>Fullagar</a:t>
            </a:r>
            <a:r>
              <a:rPr lang="en-US" altLang="en-US" sz="1800" dirty="0">
                <a:latin typeface="Times New Roman" pitchFamily="18" charset="0"/>
                <a:cs typeface="Times New Roman" pitchFamily="18" charset="0"/>
              </a:rPr>
              <a:t> at Fairchild back in the 1968.   Earlier op amps included </a:t>
            </a:r>
            <a:r>
              <a:rPr lang="en-US" altLang="en-US" sz="1800" dirty="0">
                <a:latin typeface="Symbol" pitchFamily="18" charset="2"/>
                <a:cs typeface="Times New Roman" pitchFamily="18" charset="0"/>
              </a:rPr>
              <a:t>m</a:t>
            </a:r>
            <a:r>
              <a:rPr lang="en-US" altLang="en-US" sz="1800" dirty="0" smtClean="0">
                <a:latin typeface="Times New Roman" pitchFamily="18" charset="0"/>
                <a:cs typeface="Times New Roman" pitchFamily="18" charset="0"/>
              </a:rPr>
              <a:t>A702 </a:t>
            </a:r>
            <a:r>
              <a:rPr lang="en-US" altLang="en-US" sz="1800" dirty="0">
                <a:latin typeface="Times New Roman" pitchFamily="18" charset="0"/>
                <a:cs typeface="Times New Roman" pitchFamily="18" charset="0"/>
              </a:rPr>
              <a:t>designed by Bob </a:t>
            </a:r>
            <a:r>
              <a:rPr lang="en-US" altLang="en-US" sz="1800" dirty="0" err="1">
                <a:latin typeface="Times New Roman" pitchFamily="18" charset="0"/>
                <a:cs typeface="Times New Roman" pitchFamily="18" charset="0"/>
              </a:rPr>
              <a:t>Widlar</a:t>
            </a:r>
            <a:r>
              <a:rPr lang="en-US" altLang="en-US" sz="1800" dirty="0">
                <a:latin typeface="Times New Roman" pitchFamily="18" charset="0"/>
                <a:cs typeface="Times New Roman" pitchFamily="18" charset="0"/>
              </a:rPr>
              <a:t>.  Dennis </a:t>
            </a:r>
            <a:r>
              <a:rPr lang="en-US" altLang="en-US" sz="1800" dirty="0" err="1">
                <a:latin typeface="Times New Roman" pitchFamily="18" charset="0"/>
                <a:cs typeface="Times New Roman" pitchFamily="18" charset="0"/>
              </a:rPr>
              <a:t>Montecelli</a:t>
            </a:r>
            <a:r>
              <a:rPr lang="en-US" altLang="en-US" sz="1800" dirty="0">
                <a:latin typeface="Times New Roman" pitchFamily="18" charset="0"/>
                <a:cs typeface="Times New Roman" pitchFamily="18" charset="0"/>
              </a:rPr>
              <a:t> designed one of the first commercially available high performance CMOS op amps.  </a:t>
            </a:r>
          </a:p>
        </p:txBody>
      </p:sp>
      <p:pic>
        <p:nvPicPr>
          <p:cNvPr id="8" name="Picture 2" descr="C:\Users\Fong Family\Documents\SigmaSD14_2013\13_feb\SDIM0429.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90800" y="2438400"/>
            <a:ext cx="377190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5"/>
          <p:cNvSpPr txBox="1">
            <a:spLocks noChangeArrowheads="1"/>
          </p:cNvSpPr>
          <p:nvPr/>
        </p:nvSpPr>
        <p:spPr bwMode="auto">
          <a:xfrm>
            <a:off x="914400" y="5410200"/>
            <a:ext cx="73152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600" dirty="0">
                <a:latin typeface="Times New Roman" pitchFamily="18" charset="0"/>
                <a:cs typeface="Times New Roman" pitchFamily="18" charset="0"/>
              </a:rPr>
              <a:t>Dave </a:t>
            </a:r>
            <a:r>
              <a:rPr lang="en-US" altLang="en-US" sz="1600" dirty="0" err="1">
                <a:latin typeface="Times New Roman" pitchFamily="18" charset="0"/>
                <a:cs typeface="Times New Roman" pitchFamily="18" charset="0"/>
              </a:rPr>
              <a:t>Fullagar</a:t>
            </a:r>
            <a:r>
              <a:rPr lang="en-US" altLang="en-US" sz="1600" dirty="0">
                <a:latin typeface="Times New Roman" pitchFamily="18" charset="0"/>
                <a:cs typeface="Times New Roman" pitchFamily="18" charset="0"/>
              </a:rPr>
              <a:t> (</a:t>
            </a:r>
            <a:r>
              <a:rPr lang="en-US" altLang="en-US" sz="1600" dirty="0">
                <a:latin typeface="Symbol" pitchFamily="18" charset="2"/>
                <a:cs typeface="Times New Roman" pitchFamily="18" charset="0"/>
              </a:rPr>
              <a:t>m</a:t>
            </a:r>
            <a:r>
              <a:rPr lang="en-US" altLang="en-US" sz="1600" dirty="0">
                <a:latin typeface="Times New Roman" pitchFamily="18" charset="0"/>
                <a:cs typeface="Times New Roman" pitchFamily="18" charset="0"/>
              </a:rPr>
              <a:t>A741) and Dennis </a:t>
            </a:r>
            <a:r>
              <a:rPr lang="en-US" altLang="en-US" sz="1600" dirty="0" err="1">
                <a:latin typeface="Times New Roman" pitchFamily="18" charset="0"/>
                <a:cs typeface="Times New Roman" pitchFamily="18" charset="0"/>
              </a:rPr>
              <a:t>Monticelli</a:t>
            </a:r>
            <a:r>
              <a:rPr lang="en-US" altLang="en-US" sz="1600" dirty="0">
                <a:latin typeface="Times New Roman" pitchFamily="18" charset="0"/>
                <a:cs typeface="Times New Roman" pitchFamily="18" charset="0"/>
              </a:rPr>
              <a:t> (designer of the LMC660 CMOS op amp) </a:t>
            </a:r>
          </a:p>
        </p:txBody>
      </p:sp>
    </p:spTree>
    <p:extLst>
      <p:ext uri="{BB962C8B-B14F-4D97-AF65-F5344CB8AC3E}">
        <p14:creationId xmlns:p14="http://schemas.microsoft.com/office/powerpoint/2010/main" val="9754938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FB13B53C-97F9-4F43-B4F6-627DF1DE981E}" type="datetime1">
              <a:rPr lang="en-US" smtClean="0"/>
              <a:t>10/14/2024</a:t>
            </a:fld>
            <a:endParaRPr lang="en-US"/>
          </a:p>
        </p:txBody>
      </p:sp>
      <p:sp>
        <p:nvSpPr>
          <p:cNvPr id="5" name="Footer Placeholder 4"/>
          <p:cNvSpPr>
            <a:spLocks noGrp="1"/>
          </p:cNvSpPr>
          <p:nvPr>
            <p:ph type="ftr" sz="quarter" idx="11"/>
          </p:nvPr>
        </p:nvSpPr>
        <p:spPr/>
        <p:txBody>
          <a:bodyPr/>
          <a:lstStyle/>
          <a:p>
            <a:r>
              <a:rPr lang="en-US" smtClean="0"/>
              <a:t>Wide Band Amplifier -  Ed Fong</a:t>
            </a:r>
            <a:endParaRPr lang="en-US"/>
          </a:p>
        </p:txBody>
      </p:sp>
      <p:sp>
        <p:nvSpPr>
          <p:cNvPr id="6" name="Slide Number Placeholder 5"/>
          <p:cNvSpPr>
            <a:spLocks noGrp="1"/>
          </p:cNvSpPr>
          <p:nvPr>
            <p:ph type="sldNum" sz="quarter" idx="12"/>
          </p:nvPr>
        </p:nvSpPr>
        <p:spPr/>
        <p:txBody>
          <a:bodyPr/>
          <a:lstStyle/>
          <a:p>
            <a:fld id="{8C5D9805-2027-4481-9ED1-39DF6CB8760D}" type="slidenum">
              <a:rPr lang="en-US" smtClean="0"/>
              <a:t>9</a:t>
            </a:fld>
            <a:endParaRPr lang="en-US"/>
          </a:p>
        </p:txBody>
      </p:sp>
      <p:sp>
        <p:nvSpPr>
          <p:cNvPr id="7" name="TextBox 6"/>
          <p:cNvSpPr txBox="1"/>
          <p:nvPr/>
        </p:nvSpPr>
        <p:spPr>
          <a:xfrm>
            <a:off x="2514600" y="4495800"/>
            <a:ext cx="4419600" cy="369332"/>
          </a:xfrm>
          <a:prstGeom prst="rect">
            <a:avLst/>
          </a:prstGeom>
          <a:noFill/>
        </p:spPr>
        <p:txBody>
          <a:bodyPr wrap="square" rtlCol="0">
            <a:spAutoFit/>
          </a:bodyPr>
          <a:lstStyle/>
          <a:p>
            <a:r>
              <a:rPr lang="en-US" dirty="0" err="1" smtClean="0"/>
              <a:t>Vout</a:t>
            </a:r>
            <a:r>
              <a:rPr lang="en-US" dirty="0" smtClean="0"/>
              <a:t> = Vin (1+R2/R1)</a:t>
            </a:r>
            <a:endParaRPr lang="en-US" dirty="0"/>
          </a:p>
        </p:txBody>
      </p:sp>
      <p:sp>
        <p:nvSpPr>
          <p:cNvPr id="8" name="TextBox 7"/>
          <p:cNvSpPr txBox="1"/>
          <p:nvPr/>
        </p:nvSpPr>
        <p:spPr>
          <a:xfrm>
            <a:off x="1447800" y="5334000"/>
            <a:ext cx="6053138" cy="646331"/>
          </a:xfrm>
          <a:prstGeom prst="rect">
            <a:avLst/>
          </a:prstGeom>
          <a:noFill/>
        </p:spPr>
        <p:txBody>
          <a:bodyPr wrap="square" rtlCol="0">
            <a:spAutoFit/>
          </a:bodyPr>
          <a:lstStyle/>
          <a:p>
            <a:r>
              <a:rPr lang="en-US" dirty="0" smtClean="0">
                <a:latin typeface="Times New Roman" pitchFamily="18" charset="0"/>
                <a:cs typeface="Times New Roman" pitchFamily="18" charset="0"/>
              </a:rPr>
              <a:t>Precision is based on precision of R2 and R1</a:t>
            </a:r>
          </a:p>
          <a:p>
            <a:r>
              <a:rPr lang="en-US" dirty="0" smtClean="0">
                <a:latin typeface="Times New Roman" pitchFamily="18" charset="0"/>
                <a:cs typeface="Times New Roman" pitchFamily="18" charset="0"/>
              </a:rPr>
              <a:t>Assumes op loop gain as high </a:t>
            </a:r>
            <a:r>
              <a:rPr lang="en-US" dirty="0">
                <a:latin typeface="Times New Roman" pitchFamily="18" charset="0"/>
                <a:cs typeface="Times New Roman" pitchFamily="18" charset="0"/>
              </a:rPr>
              <a:t>&gt;</a:t>
            </a:r>
            <a:r>
              <a:rPr lang="en-US" dirty="0" smtClean="0">
                <a:latin typeface="Times New Roman" pitchFamily="18" charset="0"/>
                <a:cs typeface="Times New Roman" pitchFamily="18" charset="0"/>
              </a:rPr>
              <a:t>100,000</a:t>
            </a:r>
            <a:endParaRPr lang="en-US" dirty="0">
              <a:latin typeface="Times New Roman" pitchFamily="18" charset="0"/>
              <a:cs typeface="Times New Roman" pitchFamily="18" charset="0"/>
            </a:endParaRPr>
          </a:p>
        </p:txBody>
      </p:sp>
      <p:pic>
        <p:nvPicPr>
          <p:cNvPr id="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990600"/>
            <a:ext cx="5859463" cy="3324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882439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02B56A7-B76C-470E-B59F-BE78ACA7FF62}" type="datetime1">
              <a:rPr lang="en-US" smtClean="0"/>
              <a:t>10/14/2024</a:t>
            </a:fld>
            <a:endParaRPr lang="en-US"/>
          </a:p>
        </p:txBody>
      </p:sp>
      <p:sp>
        <p:nvSpPr>
          <p:cNvPr id="5" name="Footer Placeholder 4"/>
          <p:cNvSpPr>
            <a:spLocks noGrp="1"/>
          </p:cNvSpPr>
          <p:nvPr>
            <p:ph type="ftr" sz="quarter" idx="11"/>
          </p:nvPr>
        </p:nvSpPr>
        <p:spPr/>
        <p:txBody>
          <a:bodyPr/>
          <a:lstStyle/>
          <a:p>
            <a:r>
              <a:rPr lang="en-US" smtClean="0"/>
              <a:t>Wide Band Amplifier -  Ed Fong</a:t>
            </a:r>
            <a:endParaRPr lang="en-US"/>
          </a:p>
        </p:txBody>
      </p:sp>
      <p:sp>
        <p:nvSpPr>
          <p:cNvPr id="6" name="Slide Number Placeholder 5"/>
          <p:cNvSpPr>
            <a:spLocks noGrp="1"/>
          </p:cNvSpPr>
          <p:nvPr>
            <p:ph type="sldNum" sz="quarter" idx="12"/>
          </p:nvPr>
        </p:nvSpPr>
        <p:spPr/>
        <p:txBody>
          <a:bodyPr/>
          <a:lstStyle/>
          <a:p>
            <a:fld id="{8C5D9805-2027-4481-9ED1-39DF6CB8760D}" type="slidenum">
              <a:rPr lang="en-US" smtClean="0"/>
              <a:t>10</a:t>
            </a:fld>
            <a:endParaRPr lang="en-US"/>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1962150"/>
            <a:ext cx="5768975" cy="2609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1981200" y="838200"/>
            <a:ext cx="5791200" cy="369332"/>
          </a:xfrm>
          <a:prstGeom prst="rect">
            <a:avLst/>
          </a:prstGeom>
          <a:noFill/>
        </p:spPr>
        <p:txBody>
          <a:bodyPr wrap="square" rtlCol="0">
            <a:spAutoFit/>
          </a:bodyPr>
          <a:lstStyle/>
          <a:p>
            <a:r>
              <a:rPr lang="en-US" dirty="0" smtClean="0">
                <a:latin typeface="Times New Roman" pitchFamily="18" charset="0"/>
                <a:cs typeface="Times New Roman" pitchFamily="18" charset="0"/>
              </a:rPr>
              <a:t>Typical </a:t>
            </a:r>
            <a:r>
              <a:rPr lang="en-US" dirty="0">
                <a:latin typeface="Symbol" pitchFamily="18" charset="2"/>
                <a:cs typeface="Times New Roman" pitchFamily="18" charset="0"/>
              </a:rPr>
              <a:t>m</a:t>
            </a:r>
            <a:r>
              <a:rPr lang="en-US" dirty="0" smtClean="0">
                <a:latin typeface="Times New Roman" pitchFamily="18" charset="0"/>
                <a:cs typeface="Times New Roman" pitchFamily="18" charset="0"/>
              </a:rPr>
              <a:t>A 741 op amp spec sheet</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11071272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8699C572-FA85-40CC-86D6-9F726C6BABDA}" type="datetime1">
              <a:rPr lang="en-US" smtClean="0"/>
              <a:t>10/14/2024</a:t>
            </a:fld>
            <a:endParaRPr lang="en-US"/>
          </a:p>
        </p:txBody>
      </p:sp>
      <p:sp>
        <p:nvSpPr>
          <p:cNvPr id="5" name="Footer Placeholder 4"/>
          <p:cNvSpPr>
            <a:spLocks noGrp="1"/>
          </p:cNvSpPr>
          <p:nvPr>
            <p:ph type="ftr" sz="quarter" idx="11"/>
          </p:nvPr>
        </p:nvSpPr>
        <p:spPr/>
        <p:txBody>
          <a:bodyPr/>
          <a:lstStyle/>
          <a:p>
            <a:r>
              <a:rPr lang="en-US" smtClean="0"/>
              <a:t>Wide Band Amplifier -  Ed Fong</a:t>
            </a:r>
            <a:endParaRPr lang="en-US"/>
          </a:p>
        </p:txBody>
      </p:sp>
      <p:sp>
        <p:nvSpPr>
          <p:cNvPr id="6" name="Slide Number Placeholder 5"/>
          <p:cNvSpPr>
            <a:spLocks noGrp="1"/>
          </p:cNvSpPr>
          <p:nvPr>
            <p:ph type="sldNum" sz="quarter" idx="12"/>
          </p:nvPr>
        </p:nvSpPr>
        <p:spPr/>
        <p:txBody>
          <a:bodyPr/>
          <a:lstStyle/>
          <a:p>
            <a:fld id="{8C5D9805-2027-4481-9ED1-39DF6CB8760D}" type="slidenum">
              <a:rPr lang="en-US" smtClean="0"/>
              <a:t>11</a:t>
            </a:fld>
            <a:endParaRPr lang="en-US"/>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1" y="762000"/>
            <a:ext cx="4409224" cy="396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1371601" y="5029200"/>
            <a:ext cx="6172200" cy="646331"/>
          </a:xfrm>
          <a:prstGeom prst="rect">
            <a:avLst/>
          </a:prstGeom>
          <a:noFill/>
        </p:spPr>
        <p:txBody>
          <a:bodyPr wrap="square" rtlCol="0">
            <a:spAutoFit/>
          </a:bodyPr>
          <a:lstStyle/>
          <a:p>
            <a:r>
              <a:rPr lang="en-US" dirty="0" smtClean="0">
                <a:latin typeface="Times New Roman" pitchFamily="18" charset="0"/>
                <a:cs typeface="Times New Roman" pitchFamily="18" charset="0"/>
              </a:rPr>
              <a:t>Notice that by 1 MHz the gain has drop to almost 1 which makes the amplifier unusable for precision operation beyond 100KHz.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2880066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8CBE4E2D-E6B5-485C-BE95-6E81450409DD}" type="datetime1">
              <a:rPr lang="en-US" smtClean="0"/>
              <a:t>10/14/2024</a:t>
            </a:fld>
            <a:endParaRPr lang="en-US"/>
          </a:p>
        </p:txBody>
      </p:sp>
      <p:sp>
        <p:nvSpPr>
          <p:cNvPr id="5" name="Footer Placeholder 4"/>
          <p:cNvSpPr>
            <a:spLocks noGrp="1"/>
          </p:cNvSpPr>
          <p:nvPr>
            <p:ph type="ftr" sz="quarter" idx="11"/>
          </p:nvPr>
        </p:nvSpPr>
        <p:spPr/>
        <p:txBody>
          <a:bodyPr/>
          <a:lstStyle/>
          <a:p>
            <a:r>
              <a:rPr lang="en-US" smtClean="0"/>
              <a:t>Wide Band Amplifier -  Ed Fong</a:t>
            </a:r>
            <a:endParaRPr lang="en-US"/>
          </a:p>
        </p:txBody>
      </p:sp>
      <p:sp>
        <p:nvSpPr>
          <p:cNvPr id="6" name="Slide Number Placeholder 5"/>
          <p:cNvSpPr>
            <a:spLocks noGrp="1"/>
          </p:cNvSpPr>
          <p:nvPr>
            <p:ph type="sldNum" sz="quarter" idx="12"/>
          </p:nvPr>
        </p:nvSpPr>
        <p:spPr/>
        <p:txBody>
          <a:bodyPr/>
          <a:lstStyle/>
          <a:p>
            <a:fld id="{8C5D9805-2027-4481-9ED1-39DF6CB8760D}" type="slidenum">
              <a:rPr lang="en-US" smtClean="0"/>
              <a:t>12</a:t>
            </a:fld>
            <a:endParaRPr lang="en-US"/>
          </a:p>
        </p:txBody>
      </p:sp>
      <p:sp>
        <p:nvSpPr>
          <p:cNvPr id="7" name="TextBox 6"/>
          <p:cNvSpPr txBox="1"/>
          <p:nvPr/>
        </p:nvSpPr>
        <p:spPr>
          <a:xfrm>
            <a:off x="1371600" y="769552"/>
            <a:ext cx="5768546" cy="646331"/>
          </a:xfrm>
          <a:prstGeom prst="rect">
            <a:avLst/>
          </a:prstGeom>
          <a:noFill/>
        </p:spPr>
        <p:txBody>
          <a:bodyPr wrap="square" rtlCol="0">
            <a:spAutoFit/>
          </a:bodyPr>
          <a:lstStyle/>
          <a:p>
            <a:r>
              <a:rPr lang="en-US" dirty="0" smtClean="0">
                <a:latin typeface="Times New Roman" pitchFamily="18" charset="0"/>
                <a:cs typeface="Times New Roman" pitchFamily="18" charset="0"/>
              </a:rPr>
              <a:t>Without getting into the math, why does this happen?</a:t>
            </a:r>
          </a:p>
          <a:p>
            <a:r>
              <a:rPr lang="en-US" dirty="0" smtClean="0">
                <a:latin typeface="Times New Roman" pitchFamily="18" charset="0"/>
                <a:cs typeface="Times New Roman" pitchFamily="18" charset="0"/>
              </a:rPr>
              <a:t>Basically it is the delay of the amplifier stage. </a:t>
            </a:r>
            <a:endParaRPr lang="en-US" dirty="0">
              <a:latin typeface="Times New Roman" pitchFamily="18" charset="0"/>
              <a:cs typeface="Times New Roman" pitchFamily="18" charset="0"/>
            </a:endParaRPr>
          </a:p>
        </p:txBody>
      </p:sp>
      <p:sp>
        <p:nvSpPr>
          <p:cNvPr id="8" name="Isosceles Triangle 7"/>
          <p:cNvSpPr/>
          <p:nvPr/>
        </p:nvSpPr>
        <p:spPr>
          <a:xfrm rot="5400000">
            <a:off x="3124200" y="2590800"/>
            <a:ext cx="1676400" cy="1371600"/>
          </a:xfrm>
          <a:prstGeom prst="triangl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2133600" y="3059668"/>
            <a:ext cx="1676400" cy="369332"/>
          </a:xfrm>
          <a:prstGeom prst="rect">
            <a:avLst/>
          </a:prstGeom>
          <a:noFill/>
        </p:spPr>
        <p:txBody>
          <a:bodyPr wrap="square" rtlCol="0">
            <a:spAutoFit/>
          </a:bodyPr>
          <a:lstStyle/>
          <a:p>
            <a:r>
              <a:rPr lang="en-US" dirty="0" smtClean="0"/>
              <a:t>input</a:t>
            </a:r>
            <a:endParaRPr lang="en-US" dirty="0"/>
          </a:p>
        </p:txBody>
      </p:sp>
      <p:cxnSp>
        <p:nvCxnSpPr>
          <p:cNvPr id="10" name="Straight Arrow Connector 9"/>
          <p:cNvCxnSpPr/>
          <p:nvPr/>
        </p:nvCxnSpPr>
        <p:spPr>
          <a:xfrm>
            <a:off x="2895600" y="3227172"/>
            <a:ext cx="381000"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4648200" y="3276600"/>
            <a:ext cx="381000"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5181600" y="3048000"/>
            <a:ext cx="1676400" cy="369332"/>
          </a:xfrm>
          <a:prstGeom prst="rect">
            <a:avLst/>
          </a:prstGeom>
          <a:noFill/>
        </p:spPr>
        <p:txBody>
          <a:bodyPr wrap="square" rtlCol="0">
            <a:spAutoFit/>
          </a:bodyPr>
          <a:lstStyle/>
          <a:p>
            <a:r>
              <a:rPr lang="en-US" dirty="0" smtClean="0"/>
              <a:t>output</a:t>
            </a:r>
            <a:endParaRPr lang="en-US" dirty="0"/>
          </a:p>
        </p:txBody>
      </p:sp>
      <p:sp>
        <p:nvSpPr>
          <p:cNvPr id="13" name="TextBox 12"/>
          <p:cNvSpPr txBox="1"/>
          <p:nvPr/>
        </p:nvSpPr>
        <p:spPr>
          <a:xfrm>
            <a:off x="1295400" y="4410670"/>
            <a:ext cx="6477000" cy="1754326"/>
          </a:xfrm>
          <a:prstGeom prst="rect">
            <a:avLst/>
          </a:prstGeom>
          <a:noFill/>
        </p:spPr>
        <p:txBody>
          <a:bodyPr wrap="square" rtlCol="0">
            <a:spAutoFit/>
          </a:bodyPr>
          <a:lstStyle/>
          <a:p>
            <a:r>
              <a:rPr lang="en-US" dirty="0" smtClean="0">
                <a:latin typeface="Times New Roman" pitchFamily="18" charset="0"/>
                <a:cs typeface="Times New Roman" pitchFamily="18" charset="0"/>
              </a:rPr>
              <a:t>Suppose this amplifier has a 1uSec (1 MHz) delay.   With feedback , the amplifier can only process a signal at best 0.3 MHz</a:t>
            </a: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to be effective.  </a:t>
            </a:r>
          </a:p>
          <a:p>
            <a:endParaRPr lang="en-US" dirty="0">
              <a:latin typeface="Times New Roman" pitchFamily="18" charset="0"/>
              <a:cs typeface="Times New Roman" pitchFamily="18" charset="0"/>
            </a:endParaRPr>
          </a:p>
          <a:p>
            <a:r>
              <a:rPr lang="en-US" dirty="0" smtClean="0">
                <a:latin typeface="Times New Roman" pitchFamily="18" charset="0"/>
                <a:cs typeface="Times New Roman" pitchFamily="18" charset="0"/>
              </a:rPr>
              <a:t>For a 1 MHz signal it would be 180 degrees out of phase. The amplifier will go into oscillation since this is positive feedback.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382379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A9CF356D-849C-4016-8480-5F5B33DFBAD5}" type="datetime1">
              <a:rPr lang="en-US" smtClean="0"/>
              <a:t>10/14/2024</a:t>
            </a:fld>
            <a:endParaRPr lang="en-US"/>
          </a:p>
        </p:txBody>
      </p:sp>
      <p:sp>
        <p:nvSpPr>
          <p:cNvPr id="5" name="Footer Placeholder 4"/>
          <p:cNvSpPr>
            <a:spLocks noGrp="1"/>
          </p:cNvSpPr>
          <p:nvPr>
            <p:ph type="ftr" sz="quarter" idx="11"/>
          </p:nvPr>
        </p:nvSpPr>
        <p:spPr/>
        <p:txBody>
          <a:bodyPr/>
          <a:lstStyle/>
          <a:p>
            <a:r>
              <a:rPr lang="en-US" smtClean="0"/>
              <a:t>Wide Band Amplifier -  Ed Fong</a:t>
            </a:r>
            <a:endParaRPr lang="en-US"/>
          </a:p>
        </p:txBody>
      </p:sp>
      <p:sp>
        <p:nvSpPr>
          <p:cNvPr id="6" name="Slide Number Placeholder 5"/>
          <p:cNvSpPr>
            <a:spLocks noGrp="1"/>
          </p:cNvSpPr>
          <p:nvPr>
            <p:ph type="sldNum" sz="quarter" idx="12"/>
          </p:nvPr>
        </p:nvSpPr>
        <p:spPr/>
        <p:txBody>
          <a:bodyPr/>
          <a:lstStyle/>
          <a:p>
            <a:fld id="{8C5D9805-2027-4481-9ED1-39DF6CB8760D}" type="slidenum">
              <a:rPr lang="en-US" smtClean="0"/>
              <a:t>13</a:t>
            </a:fld>
            <a:endParaRPr lang="en-US"/>
          </a:p>
        </p:txBody>
      </p:sp>
      <p:sp>
        <p:nvSpPr>
          <p:cNvPr id="7" name="TextBox 6"/>
          <p:cNvSpPr txBox="1"/>
          <p:nvPr/>
        </p:nvSpPr>
        <p:spPr>
          <a:xfrm>
            <a:off x="1066800" y="1066800"/>
            <a:ext cx="6629400" cy="646331"/>
          </a:xfrm>
          <a:prstGeom prst="rect">
            <a:avLst/>
          </a:prstGeom>
          <a:noFill/>
        </p:spPr>
        <p:txBody>
          <a:bodyPr wrap="square" rtlCol="0">
            <a:spAutoFit/>
          </a:bodyPr>
          <a:lstStyle/>
          <a:p>
            <a:r>
              <a:rPr lang="en-US" dirty="0" smtClean="0">
                <a:latin typeface="Times New Roman" pitchFamily="18" charset="0"/>
                <a:cs typeface="Times New Roman" pitchFamily="18" charset="0"/>
              </a:rPr>
              <a:t>This is because the negative feedback reapplied to the input is too late to be affective after going through the amplifier.  </a:t>
            </a:r>
            <a:endParaRPr lang="en-US" dirty="0">
              <a:latin typeface="Times New Roman" pitchFamily="18" charset="0"/>
              <a:cs typeface="Times New Roman" pitchFamily="18" charset="0"/>
            </a:endParaRPr>
          </a:p>
        </p:txBody>
      </p:sp>
      <p:sp>
        <p:nvSpPr>
          <p:cNvPr id="8" name="TextBox 7"/>
          <p:cNvSpPr txBox="1"/>
          <p:nvPr/>
        </p:nvSpPr>
        <p:spPr>
          <a:xfrm>
            <a:off x="1066800" y="2057400"/>
            <a:ext cx="6705600" cy="1754326"/>
          </a:xfrm>
          <a:prstGeom prst="rect">
            <a:avLst/>
          </a:prstGeom>
          <a:noFill/>
        </p:spPr>
        <p:txBody>
          <a:bodyPr wrap="square" rtlCol="0">
            <a:spAutoFit/>
          </a:bodyPr>
          <a:lstStyle/>
          <a:p>
            <a:r>
              <a:rPr lang="en-US" dirty="0" smtClean="0">
                <a:latin typeface="Times New Roman" pitchFamily="18" charset="0"/>
                <a:cs typeface="Times New Roman" pitchFamily="18" charset="0"/>
              </a:rPr>
              <a:t>For 30 years amplifier designers sat on this problem.  For a precision amplifier you need large open loop gain.  For large open loop gain, you need several stages of gain. </a:t>
            </a:r>
          </a:p>
          <a:p>
            <a:endParaRPr lang="en-US" dirty="0">
              <a:latin typeface="Times New Roman" pitchFamily="18" charset="0"/>
              <a:cs typeface="Times New Roman" pitchFamily="18" charset="0"/>
            </a:endParaRPr>
          </a:p>
          <a:p>
            <a:r>
              <a:rPr lang="en-US" dirty="0" smtClean="0">
                <a:latin typeface="Times New Roman" pitchFamily="18" charset="0"/>
                <a:cs typeface="Times New Roman" pitchFamily="18" charset="0"/>
              </a:rPr>
              <a:t>Several stages of gain must be accompanied by DELAY.   With delay you cannot close the loop and expect a high frequency response.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7495771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16650CD-974D-4647-AB37-6AA07FC1A535}" type="datetime1">
              <a:rPr lang="en-US" smtClean="0"/>
              <a:t>10/14/2024</a:t>
            </a:fld>
            <a:endParaRPr lang="en-US"/>
          </a:p>
        </p:txBody>
      </p:sp>
      <p:sp>
        <p:nvSpPr>
          <p:cNvPr id="5" name="Footer Placeholder 4"/>
          <p:cNvSpPr>
            <a:spLocks noGrp="1"/>
          </p:cNvSpPr>
          <p:nvPr>
            <p:ph type="ftr" sz="quarter" idx="11"/>
          </p:nvPr>
        </p:nvSpPr>
        <p:spPr/>
        <p:txBody>
          <a:bodyPr/>
          <a:lstStyle/>
          <a:p>
            <a:r>
              <a:rPr lang="en-US" smtClean="0"/>
              <a:t>Wide Band Amplifier -  Ed Fong</a:t>
            </a:r>
            <a:endParaRPr lang="en-US"/>
          </a:p>
        </p:txBody>
      </p:sp>
      <p:sp>
        <p:nvSpPr>
          <p:cNvPr id="6" name="Slide Number Placeholder 5"/>
          <p:cNvSpPr>
            <a:spLocks noGrp="1"/>
          </p:cNvSpPr>
          <p:nvPr>
            <p:ph type="sldNum" sz="quarter" idx="12"/>
          </p:nvPr>
        </p:nvSpPr>
        <p:spPr/>
        <p:txBody>
          <a:bodyPr/>
          <a:lstStyle/>
          <a:p>
            <a:fld id="{8C5D9805-2027-4481-9ED1-39DF6CB8760D}" type="slidenum">
              <a:rPr lang="en-US" smtClean="0"/>
              <a:t>14</a:t>
            </a:fld>
            <a:endParaRPr lang="en-US"/>
          </a:p>
        </p:txBody>
      </p:sp>
      <p:pic>
        <p:nvPicPr>
          <p:cNvPr id="7" name="Picture 2" descr="File:OpAmpTransistorLevel Colored Labeled.sv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1125538"/>
            <a:ext cx="6591300" cy="405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3"/>
          <p:cNvSpPr txBox="1">
            <a:spLocks noChangeArrowheads="1"/>
          </p:cNvSpPr>
          <p:nvPr/>
        </p:nvSpPr>
        <p:spPr bwMode="auto">
          <a:xfrm>
            <a:off x="2286000" y="5486400"/>
            <a:ext cx="4876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dirty="0">
                <a:latin typeface="Times New Roman" pitchFamily="18" charset="0"/>
                <a:cs typeface="Times New Roman" pitchFamily="18" charset="0"/>
              </a:rPr>
              <a:t>Simplified schematic of the </a:t>
            </a:r>
            <a:r>
              <a:rPr lang="en-US" altLang="en-US" sz="1800" dirty="0" smtClean="0">
                <a:latin typeface="Symbol" pitchFamily="18" charset="2"/>
                <a:cs typeface="Times New Roman" pitchFamily="18" charset="0"/>
              </a:rPr>
              <a:t>m</a:t>
            </a:r>
            <a:r>
              <a:rPr lang="en-US" altLang="en-US" sz="1800" dirty="0" smtClean="0">
                <a:latin typeface="Times New Roman" pitchFamily="18" charset="0"/>
                <a:cs typeface="Times New Roman" pitchFamily="18" charset="0"/>
              </a:rPr>
              <a:t>A </a:t>
            </a:r>
            <a:r>
              <a:rPr lang="en-US" altLang="en-US" sz="1800" dirty="0">
                <a:latin typeface="Times New Roman" pitchFamily="18" charset="0"/>
                <a:cs typeface="Times New Roman" pitchFamily="18" charset="0"/>
              </a:rPr>
              <a:t>741 - </a:t>
            </a:r>
          </a:p>
        </p:txBody>
      </p:sp>
    </p:spTree>
    <p:extLst>
      <p:ext uri="{BB962C8B-B14F-4D97-AF65-F5344CB8AC3E}">
        <p14:creationId xmlns:p14="http://schemas.microsoft.com/office/powerpoint/2010/main" val="17198570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FE382624-4376-4F93-BE20-CDFA7FEC5DF3}" type="datetime1">
              <a:rPr lang="en-US" smtClean="0"/>
              <a:t>10/14/2024</a:t>
            </a:fld>
            <a:endParaRPr lang="en-US"/>
          </a:p>
        </p:txBody>
      </p:sp>
      <p:sp>
        <p:nvSpPr>
          <p:cNvPr id="5" name="Footer Placeholder 4"/>
          <p:cNvSpPr>
            <a:spLocks noGrp="1"/>
          </p:cNvSpPr>
          <p:nvPr>
            <p:ph type="ftr" sz="quarter" idx="11"/>
          </p:nvPr>
        </p:nvSpPr>
        <p:spPr/>
        <p:txBody>
          <a:bodyPr/>
          <a:lstStyle/>
          <a:p>
            <a:r>
              <a:rPr lang="en-US" smtClean="0"/>
              <a:t>Wide Band Amplifier -  Ed Fong</a:t>
            </a:r>
            <a:endParaRPr lang="en-US"/>
          </a:p>
        </p:txBody>
      </p:sp>
      <p:sp>
        <p:nvSpPr>
          <p:cNvPr id="6" name="Slide Number Placeholder 5"/>
          <p:cNvSpPr>
            <a:spLocks noGrp="1"/>
          </p:cNvSpPr>
          <p:nvPr>
            <p:ph type="sldNum" sz="quarter" idx="12"/>
          </p:nvPr>
        </p:nvSpPr>
        <p:spPr/>
        <p:txBody>
          <a:bodyPr/>
          <a:lstStyle/>
          <a:p>
            <a:fld id="{8C5D9805-2027-4481-9ED1-39DF6CB8760D}" type="slidenum">
              <a:rPr lang="en-US" smtClean="0"/>
              <a:t>15</a:t>
            </a:fld>
            <a:endParaRPr lang="en-US"/>
          </a:p>
        </p:txBody>
      </p:sp>
      <p:sp>
        <p:nvSpPr>
          <p:cNvPr id="7" name="TextBox 3"/>
          <p:cNvSpPr txBox="1">
            <a:spLocks noChangeArrowheads="1"/>
          </p:cNvSpPr>
          <p:nvPr/>
        </p:nvSpPr>
        <p:spPr bwMode="auto">
          <a:xfrm>
            <a:off x="1371600" y="685800"/>
            <a:ext cx="6781800" cy="557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600" dirty="0">
                <a:latin typeface="Times New Roman" pitchFamily="18" charset="0"/>
                <a:cs typeface="Times New Roman" pitchFamily="18" charset="0"/>
              </a:rPr>
              <a:t>Some basic explanations on the </a:t>
            </a:r>
            <a:r>
              <a:rPr lang="en-US" altLang="en-US" sz="1600" dirty="0">
                <a:latin typeface="Symbol" pitchFamily="18" charset="2"/>
                <a:cs typeface="Times New Roman" pitchFamily="18" charset="0"/>
              </a:rPr>
              <a:t>m</a:t>
            </a:r>
            <a:r>
              <a:rPr lang="en-US" altLang="en-US" sz="1600" dirty="0" smtClean="0">
                <a:latin typeface="Times New Roman" pitchFamily="18" charset="0"/>
                <a:cs typeface="Times New Roman" pitchFamily="18" charset="0"/>
              </a:rPr>
              <a:t>A741 </a:t>
            </a:r>
            <a:r>
              <a:rPr lang="en-US" altLang="en-US" sz="1600" dirty="0">
                <a:latin typeface="Times New Roman" pitchFamily="18" charset="0"/>
                <a:cs typeface="Times New Roman" pitchFamily="18" charset="0"/>
              </a:rPr>
              <a:t>–</a:t>
            </a:r>
          </a:p>
          <a:p>
            <a:pPr eaLnBrk="1" hangingPunct="1">
              <a:spcBef>
                <a:spcPct val="0"/>
              </a:spcBef>
              <a:buFontTx/>
              <a:buNone/>
            </a:pPr>
            <a:endParaRPr lang="en-US" altLang="en-US" sz="1600" dirty="0">
              <a:latin typeface="Times New Roman" pitchFamily="18" charset="0"/>
              <a:cs typeface="Times New Roman" pitchFamily="18" charset="0"/>
            </a:endParaRPr>
          </a:p>
          <a:p>
            <a:pPr eaLnBrk="1" hangingPunct="1">
              <a:spcBef>
                <a:spcPct val="0"/>
              </a:spcBef>
              <a:buFontTx/>
              <a:buNone/>
            </a:pPr>
            <a:r>
              <a:rPr lang="en-US" altLang="en-US" sz="1600" dirty="0">
                <a:latin typeface="Times New Roman" pitchFamily="18" charset="0"/>
                <a:cs typeface="Times New Roman" pitchFamily="18" charset="0"/>
              </a:rPr>
              <a:t>The input stage (Q1 and Q2) uses an emitter follower and only provides for current gain, not voltage gain.    1</a:t>
            </a:r>
            <a:r>
              <a:rPr lang="en-US" altLang="en-US" sz="1600" baseline="30000" dirty="0">
                <a:latin typeface="Times New Roman" pitchFamily="18" charset="0"/>
                <a:cs typeface="Times New Roman" pitchFamily="18" charset="0"/>
              </a:rPr>
              <a:t>st</a:t>
            </a:r>
            <a:r>
              <a:rPr lang="en-US" altLang="en-US" sz="1600" dirty="0">
                <a:latin typeface="Times New Roman" pitchFamily="18" charset="0"/>
                <a:cs typeface="Times New Roman" pitchFamily="18" charset="0"/>
              </a:rPr>
              <a:t> pole is very high.  It basically serves as a high impedance buffer.  </a:t>
            </a:r>
          </a:p>
          <a:p>
            <a:pPr eaLnBrk="1" hangingPunct="1">
              <a:spcBef>
                <a:spcPct val="0"/>
              </a:spcBef>
              <a:buFontTx/>
              <a:buNone/>
            </a:pPr>
            <a:endParaRPr lang="en-US" altLang="en-US" sz="1600" dirty="0">
              <a:latin typeface="Times New Roman" pitchFamily="18" charset="0"/>
              <a:cs typeface="Times New Roman" pitchFamily="18" charset="0"/>
            </a:endParaRPr>
          </a:p>
          <a:p>
            <a:pPr eaLnBrk="1" hangingPunct="1">
              <a:spcBef>
                <a:spcPct val="0"/>
              </a:spcBef>
              <a:buFontTx/>
              <a:buNone/>
            </a:pPr>
            <a:r>
              <a:rPr lang="en-US" altLang="en-US" sz="1600" dirty="0">
                <a:latin typeface="Times New Roman" pitchFamily="18" charset="0"/>
                <a:cs typeface="Times New Roman" pitchFamily="18" charset="0"/>
              </a:rPr>
              <a:t>Transistors Q3 and Q4 are in common base configuration </a:t>
            </a:r>
          </a:p>
          <a:p>
            <a:pPr eaLnBrk="1" hangingPunct="1">
              <a:spcBef>
                <a:spcPct val="0"/>
              </a:spcBef>
              <a:buFontTx/>
              <a:buNone/>
            </a:pPr>
            <a:endParaRPr lang="en-US" altLang="en-US" sz="1600" dirty="0">
              <a:latin typeface="Times New Roman" pitchFamily="18" charset="0"/>
              <a:cs typeface="Times New Roman" pitchFamily="18" charset="0"/>
            </a:endParaRPr>
          </a:p>
          <a:p>
            <a:pPr eaLnBrk="1" hangingPunct="1">
              <a:spcBef>
                <a:spcPct val="0"/>
              </a:spcBef>
              <a:buFontTx/>
              <a:buNone/>
            </a:pPr>
            <a:r>
              <a:rPr lang="en-US" altLang="en-US" sz="1600" dirty="0">
                <a:latin typeface="Times New Roman" pitchFamily="18" charset="0"/>
                <a:cs typeface="Times New Roman" pitchFamily="18" charset="0"/>
              </a:rPr>
              <a:t>Transistors Q5, Q6, and Q7 form a current mirror to convert the differential signal to a single ended signal.  </a:t>
            </a:r>
          </a:p>
          <a:p>
            <a:pPr eaLnBrk="1" hangingPunct="1">
              <a:spcBef>
                <a:spcPct val="0"/>
              </a:spcBef>
              <a:buFontTx/>
              <a:buNone/>
            </a:pPr>
            <a:endParaRPr lang="en-US" altLang="en-US" sz="1600" dirty="0">
              <a:latin typeface="Times New Roman" pitchFamily="18" charset="0"/>
              <a:cs typeface="Times New Roman" pitchFamily="18" charset="0"/>
            </a:endParaRPr>
          </a:p>
          <a:p>
            <a:pPr eaLnBrk="1" hangingPunct="1">
              <a:spcBef>
                <a:spcPct val="0"/>
              </a:spcBef>
              <a:buFontTx/>
              <a:buNone/>
            </a:pPr>
            <a:r>
              <a:rPr lang="en-US" altLang="en-US" sz="1600" dirty="0">
                <a:latin typeface="Times New Roman" pitchFamily="18" charset="0"/>
                <a:cs typeface="Times New Roman" pitchFamily="18" charset="0"/>
              </a:rPr>
              <a:t>Transistors Q15 and Q19 form a </a:t>
            </a:r>
            <a:r>
              <a:rPr lang="en-US" altLang="en-US" sz="1600" dirty="0" err="1">
                <a:latin typeface="Times New Roman" pitchFamily="18" charset="0"/>
                <a:cs typeface="Times New Roman" pitchFamily="18" charset="0"/>
              </a:rPr>
              <a:t>darlington</a:t>
            </a:r>
            <a:r>
              <a:rPr lang="en-US" altLang="en-US" sz="1600" dirty="0">
                <a:latin typeface="Times New Roman" pitchFamily="18" charset="0"/>
                <a:cs typeface="Times New Roman" pitchFamily="18" charset="0"/>
              </a:rPr>
              <a:t> “high beta” transistor  “beta_Q15 x beta_Q19”   for high voltage gain.  The dominant pole is also formed here. </a:t>
            </a:r>
          </a:p>
          <a:p>
            <a:pPr eaLnBrk="1" hangingPunct="1">
              <a:spcBef>
                <a:spcPct val="0"/>
              </a:spcBef>
              <a:buFontTx/>
              <a:buNone/>
            </a:pPr>
            <a:endParaRPr lang="en-US" altLang="en-US" sz="1600" dirty="0">
              <a:latin typeface="Times New Roman" pitchFamily="18" charset="0"/>
              <a:cs typeface="Times New Roman" pitchFamily="18" charset="0"/>
            </a:endParaRPr>
          </a:p>
          <a:p>
            <a:pPr eaLnBrk="1" hangingPunct="1">
              <a:spcBef>
                <a:spcPct val="0"/>
              </a:spcBef>
              <a:buFontTx/>
              <a:buNone/>
            </a:pPr>
            <a:r>
              <a:rPr lang="en-US" altLang="en-US" sz="1600" dirty="0">
                <a:latin typeface="Times New Roman" pitchFamily="18" charset="0"/>
                <a:cs typeface="Times New Roman" pitchFamily="18" charset="0"/>
              </a:rPr>
              <a:t>Transistor Q16 with two biasing resistors forms a “</a:t>
            </a:r>
            <a:r>
              <a:rPr lang="en-US" altLang="en-US" sz="1600" dirty="0" err="1">
                <a:latin typeface="Times New Roman" pitchFamily="18" charset="0"/>
                <a:cs typeface="Times New Roman" pitchFamily="18" charset="0"/>
              </a:rPr>
              <a:t>Vbe</a:t>
            </a:r>
            <a:r>
              <a:rPr lang="en-US" altLang="en-US" sz="1600" dirty="0">
                <a:latin typeface="Times New Roman" pitchFamily="18" charset="0"/>
                <a:cs typeface="Times New Roman" pitchFamily="18" charset="0"/>
              </a:rPr>
              <a:t> multiplier” to bias the output stage. </a:t>
            </a:r>
          </a:p>
          <a:p>
            <a:pPr eaLnBrk="1" hangingPunct="1">
              <a:spcBef>
                <a:spcPct val="0"/>
              </a:spcBef>
              <a:buFontTx/>
              <a:buNone/>
            </a:pPr>
            <a:endParaRPr lang="en-US" altLang="en-US" sz="1600" dirty="0">
              <a:latin typeface="Times New Roman" pitchFamily="18" charset="0"/>
              <a:cs typeface="Times New Roman" pitchFamily="18" charset="0"/>
            </a:endParaRPr>
          </a:p>
          <a:p>
            <a:pPr eaLnBrk="1" hangingPunct="1">
              <a:spcBef>
                <a:spcPct val="0"/>
              </a:spcBef>
              <a:buFontTx/>
              <a:buNone/>
            </a:pPr>
            <a:r>
              <a:rPr lang="en-US" altLang="en-US" sz="1600" dirty="0">
                <a:latin typeface="Times New Roman" pitchFamily="18" charset="0"/>
                <a:cs typeface="Times New Roman" pitchFamily="18" charset="0"/>
              </a:rPr>
              <a:t>Transistors Q14 and Q20 form the emitter follower “push pull” output stage.</a:t>
            </a:r>
          </a:p>
          <a:p>
            <a:pPr eaLnBrk="1" hangingPunct="1">
              <a:spcBef>
                <a:spcPct val="0"/>
              </a:spcBef>
              <a:buFontTx/>
              <a:buNone/>
            </a:pPr>
            <a:endParaRPr lang="en-US" altLang="en-US" sz="1600" dirty="0">
              <a:latin typeface="Times New Roman" pitchFamily="18" charset="0"/>
              <a:cs typeface="Times New Roman" pitchFamily="18" charset="0"/>
            </a:endParaRPr>
          </a:p>
          <a:p>
            <a:pPr eaLnBrk="1" hangingPunct="1">
              <a:spcBef>
                <a:spcPct val="0"/>
              </a:spcBef>
              <a:buFontTx/>
              <a:buNone/>
            </a:pPr>
            <a:r>
              <a:rPr lang="en-US" altLang="en-US" sz="1600" dirty="0">
                <a:latin typeface="Times New Roman" pitchFamily="18" charset="0"/>
                <a:cs typeface="Times New Roman" pitchFamily="18" charset="0"/>
              </a:rPr>
              <a:t>Transistors Q17 and Q22 is used for output protection.  </a:t>
            </a:r>
          </a:p>
          <a:p>
            <a:pPr eaLnBrk="1" hangingPunct="1">
              <a:spcBef>
                <a:spcPct val="0"/>
              </a:spcBef>
              <a:buFontTx/>
              <a:buNone/>
            </a:pPr>
            <a:endParaRPr lang="en-US" altLang="en-US" sz="1800" dirty="0">
              <a:latin typeface="Times New Roman" pitchFamily="18" charset="0"/>
              <a:cs typeface="Times New Roman" pitchFamily="18" charset="0"/>
            </a:endParaRPr>
          </a:p>
          <a:p>
            <a:pPr eaLnBrk="1" hangingPunct="1">
              <a:spcBef>
                <a:spcPct val="0"/>
              </a:spcBef>
              <a:buFontTx/>
              <a:buNone/>
            </a:pPr>
            <a:endParaRPr lang="en-US" altLang="en-US" sz="1800" dirty="0"/>
          </a:p>
        </p:txBody>
      </p:sp>
    </p:spTree>
    <p:extLst>
      <p:ext uri="{BB962C8B-B14F-4D97-AF65-F5344CB8AC3E}">
        <p14:creationId xmlns:p14="http://schemas.microsoft.com/office/powerpoint/2010/main" val="17534675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ABC2DE06-0814-422B-8CC6-894D84D5304B}" type="datetime1">
              <a:rPr lang="en-US" smtClean="0"/>
              <a:t>10/14/2024</a:t>
            </a:fld>
            <a:endParaRPr lang="en-US"/>
          </a:p>
        </p:txBody>
      </p:sp>
      <p:sp>
        <p:nvSpPr>
          <p:cNvPr id="5" name="Footer Placeholder 4"/>
          <p:cNvSpPr>
            <a:spLocks noGrp="1"/>
          </p:cNvSpPr>
          <p:nvPr>
            <p:ph type="ftr" sz="quarter" idx="11"/>
          </p:nvPr>
        </p:nvSpPr>
        <p:spPr/>
        <p:txBody>
          <a:bodyPr/>
          <a:lstStyle/>
          <a:p>
            <a:r>
              <a:rPr lang="en-US" smtClean="0"/>
              <a:t>Wide Band Amplifier -  Ed Fong</a:t>
            </a:r>
            <a:endParaRPr lang="en-US"/>
          </a:p>
        </p:txBody>
      </p:sp>
      <p:sp>
        <p:nvSpPr>
          <p:cNvPr id="6" name="Slide Number Placeholder 5"/>
          <p:cNvSpPr>
            <a:spLocks noGrp="1"/>
          </p:cNvSpPr>
          <p:nvPr>
            <p:ph type="sldNum" sz="quarter" idx="12"/>
          </p:nvPr>
        </p:nvSpPr>
        <p:spPr/>
        <p:txBody>
          <a:bodyPr/>
          <a:lstStyle/>
          <a:p>
            <a:fld id="{8C5D9805-2027-4481-9ED1-39DF6CB8760D}" type="slidenum">
              <a:rPr lang="en-US" smtClean="0"/>
              <a:t>16</a:t>
            </a:fld>
            <a:endParaRPr lang="en-US"/>
          </a:p>
        </p:txBody>
      </p:sp>
      <p:sp>
        <p:nvSpPr>
          <p:cNvPr id="7" name="TextBox 6"/>
          <p:cNvSpPr txBox="1"/>
          <p:nvPr/>
        </p:nvSpPr>
        <p:spPr>
          <a:xfrm>
            <a:off x="1524000" y="914400"/>
            <a:ext cx="5791200" cy="2031325"/>
          </a:xfrm>
          <a:prstGeom prst="rect">
            <a:avLst/>
          </a:prstGeom>
          <a:noFill/>
        </p:spPr>
        <p:txBody>
          <a:bodyPr wrap="square" rtlCol="0">
            <a:spAutoFit/>
          </a:bodyPr>
          <a:lstStyle/>
          <a:p>
            <a:r>
              <a:rPr lang="en-US" dirty="0" smtClean="0">
                <a:latin typeface="Times New Roman" pitchFamily="18" charset="0"/>
                <a:cs typeface="Times New Roman" pitchFamily="18" charset="0"/>
              </a:rPr>
              <a:t>What was stopping our progress for 30 years</a:t>
            </a:r>
            <a:r>
              <a:rPr lang="en-US" dirty="0">
                <a:latin typeface="Times New Roman" pitchFamily="18" charset="0"/>
                <a:cs typeface="Times New Roman" pitchFamily="18" charset="0"/>
              </a:rPr>
              <a:t>?</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There are literally thousands of papers published on op amp improvements.</a:t>
            </a:r>
          </a:p>
          <a:p>
            <a:endParaRPr lang="en-US" dirty="0">
              <a:latin typeface="Times New Roman" pitchFamily="18" charset="0"/>
              <a:cs typeface="Times New Roman" pitchFamily="18" charset="0"/>
            </a:endParaRPr>
          </a:p>
          <a:p>
            <a:r>
              <a:rPr lang="en-US" dirty="0" smtClean="0">
                <a:latin typeface="Times New Roman" pitchFamily="18" charset="0"/>
                <a:cs typeface="Times New Roman" pitchFamily="18" charset="0"/>
              </a:rPr>
              <a:t>Pole zero compensation, current mode feedback, nested loop compensation  </a:t>
            </a:r>
            <a:r>
              <a:rPr lang="en-US" dirty="0">
                <a:latin typeface="Times New Roman" pitchFamily="18" charset="0"/>
                <a:cs typeface="Times New Roman" pitchFamily="18" charset="0"/>
              </a:rPr>
              <a:t>b</a:t>
            </a:r>
            <a:r>
              <a:rPr lang="en-US" dirty="0" smtClean="0">
                <a:latin typeface="Times New Roman" pitchFamily="18" charset="0"/>
                <a:cs typeface="Times New Roman" pitchFamily="18" charset="0"/>
              </a:rPr>
              <a:t>ut it basically still does not solve the problem.  </a:t>
            </a:r>
          </a:p>
        </p:txBody>
      </p:sp>
      <p:sp>
        <p:nvSpPr>
          <p:cNvPr id="8" name="TextBox 7"/>
          <p:cNvSpPr txBox="1"/>
          <p:nvPr/>
        </p:nvSpPr>
        <p:spPr>
          <a:xfrm>
            <a:off x="1524000" y="3200400"/>
            <a:ext cx="6019800" cy="1200329"/>
          </a:xfrm>
          <a:prstGeom prst="rect">
            <a:avLst/>
          </a:prstGeom>
          <a:noFill/>
        </p:spPr>
        <p:txBody>
          <a:bodyPr wrap="square" rtlCol="0">
            <a:spAutoFit/>
          </a:bodyPr>
          <a:lstStyle/>
          <a:p>
            <a:r>
              <a:rPr lang="en-US" dirty="0" smtClean="0">
                <a:latin typeface="Times New Roman" pitchFamily="18" charset="0"/>
                <a:cs typeface="Times New Roman" pitchFamily="18" charset="0"/>
              </a:rPr>
              <a:t>It comes down to fundamentals.   </a:t>
            </a:r>
          </a:p>
          <a:p>
            <a:r>
              <a:rPr lang="en-US" dirty="0" smtClean="0">
                <a:latin typeface="Times New Roman" pitchFamily="18" charset="0"/>
                <a:cs typeface="Times New Roman" pitchFamily="18" charset="0"/>
              </a:rPr>
              <a:t>If you apply feedback to achieve precision, the frequency response of the amplifier dramatically decreases due to the signal delay through the amplifier. </a:t>
            </a:r>
            <a:endParaRPr lang="en-US" dirty="0">
              <a:latin typeface="Times New Roman" pitchFamily="18" charset="0"/>
              <a:cs typeface="Times New Roman" pitchFamily="18" charset="0"/>
            </a:endParaRPr>
          </a:p>
        </p:txBody>
      </p:sp>
      <p:sp>
        <p:nvSpPr>
          <p:cNvPr id="9" name="TextBox 8"/>
          <p:cNvSpPr txBox="1"/>
          <p:nvPr/>
        </p:nvSpPr>
        <p:spPr>
          <a:xfrm>
            <a:off x="1524000" y="4724400"/>
            <a:ext cx="5334000" cy="369332"/>
          </a:xfrm>
          <a:prstGeom prst="rect">
            <a:avLst/>
          </a:prstGeom>
          <a:noFill/>
        </p:spPr>
        <p:txBody>
          <a:bodyPr wrap="square" rtlCol="0">
            <a:spAutoFit/>
          </a:bodyPr>
          <a:lstStyle/>
          <a:p>
            <a:r>
              <a:rPr lang="en-US" dirty="0" smtClean="0">
                <a:latin typeface="Times New Roman" pitchFamily="18" charset="0"/>
                <a:cs typeface="Times New Roman" pitchFamily="18" charset="0"/>
              </a:rPr>
              <a:t>This was a  STONE WALL.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6738129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4611F06-B07F-4034-B812-42042FE1194A}" type="datetime1">
              <a:rPr lang="en-US" smtClean="0"/>
              <a:t>10/14/2024</a:t>
            </a:fld>
            <a:endParaRPr lang="en-US"/>
          </a:p>
        </p:txBody>
      </p:sp>
      <p:sp>
        <p:nvSpPr>
          <p:cNvPr id="5" name="Footer Placeholder 4"/>
          <p:cNvSpPr>
            <a:spLocks noGrp="1"/>
          </p:cNvSpPr>
          <p:nvPr>
            <p:ph type="ftr" sz="quarter" idx="11"/>
          </p:nvPr>
        </p:nvSpPr>
        <p:spPr/>
        <p:txBody>
          <a:bodyPr/>
          <a:lstStyle/>
          <a:p>
            <a:r>
              <a:rPr lang="en-US" smtClean="0"/>
              <a:t>Wide Band Amplifier -  Ed Fong</a:t>
            </a:r>
            <a:endParaRPr lang="en-US"/>
          </a:p>
        </p:txBody>
      </p:sp>
      <p:sp>
        <p:nvSpPr>
          <p:cNvPr id="6" name="Slide Number Placeholder 5"/>
          <p:cNvSpPr>
            <a:spLocks noGrp="1"/>
          </p:cNvSpPr>
          <p:nvPr>
            <p:ph type="sldNum" sz="quarter" idx="12"/>
          </p:nvPr>
        </p:nvSpPr>
        <p:spPr/>
        <p:txBody>
          <a:bodyPr/>
          <a:lstStyle/>
          <a:p>
            <a:fld id="{8C5D9805-2027-4481-9ED1-39DF6CB8760D}" type="slidenum">
              <a:rPr lang="en-US" smtClean="0"/>
              <a:t>17</a:t>
            </a:fld>
            <a:endParaRPr lang="en-US"/>
          </a:p>
        </p:txBody>
      </p:sp>
      <p:sp>
        <p:nvSpPr>
          <p:cNvPr id="7" name="TextBox 6"/>
          <p:cNvSpPr txBox="1"/>
          <p:nvPr/>
        </p:nvSpPr>
        <p:spPr>
          <a:xfrm>
            <a:off x="1295400" y="838200"/>
            <a:ext cx="6858000" cy="1200329"/>
          </a:xfrm>
          <a:prstGeom prst="rect">
            <a:avLst/>
          </a:prstGeom>
          <a:noFill/>
        </p:spPr>
        <p:txBody>
          <a:bodyPr wrap="square" rtlCol="0">
            <a:spAutoFit/>
          </a:bodyPr>
          <a:lstStyle/>
          <a:p>
            <a:r>
              <a:rPr lang="en-US" dirty="0" smtClean="0">
                <a:latin typeface="Times New Roman" pitchFamily="18" charset="0"/>
                <a:cs typeface="Times New Roman" pitchFamily="18" charset="0"/>
              </a:rPr>
              <a:t>Sometime in the late 1990’s – at least at National Semi conductor -  there was meeting – at meeting of the minds.  Some of the smartest folks in the Industry of Analog Circuit Design.  These included famous folks like Bob Pease, Dennis </a:t>
            </a:r>
            <a:r>
              <a:rPr lang="en-US" dirty="0" err="1" smtClean="0">
                <a:latin typeface="Times New Roman" pitchFamily="18" charset="0"/>
                <a:cs typeface="Times New Roman" pitchFamily="18" charset="0"/>
              </a:rPr>
              <a:t>Monticelli</a:t>
            </a:r>
            <a:r>
              <a:rPr lang="en-US" dirty="0" smtClean="0">
                <a:latin typeface="Times New Roman" pitchFamily="18" charset="0"/>
                <a:cs typeface="Times New Roman" pitchFamily="18" charset="0"/>
              </a:rPr>
              <a:t>, Larry </a:t>
            </a:r>
            <a:r>
              <a:rPr lang="en-US" dirty="0" err="1" smtClean="0">
                <a:latin typeface="Times New Roman" pitchFamily="18" charset="0"/>
                <a:cs typeface="Times New Roman" pitchFamily="18" charset="0"/>
              </a:rPr>
              <a:t>Lewicki</a:t>
            </a:r>
            <a:r>
              <a:rPr lang="en-US" dirty="0" smtClean="0">
                <a:latin typeface="Times New Roman" pitchFamily="18" charset="0"/>
                <a:cs typeface="Times New Roman" pitchFamily="18" charset="0"/>
              </a:rPr>
              <a:t>, and </a:t>
            </a:r>
            <a:r>
              <a:rPr lang="en-US" dirty="0" err="1" smtClean="0">
                <a:latin typeface="Times New Roman" pitchFamily="18" charset="0"/>
                <a:cs typeface="Times New Roman" pitchFamily="18" charset="0"/>
              </a:rPr>
              <a:t>JimWeiser</a:t>
            </a:r>
            <a:endParaRPr lang="en-US" dirty="0">
              <a:latin typeface="Times New Roman" pitchFamily="18" charset="0"/>
              <a:cs typeface="Times New Roman" pitchFamily="18" charset="0"/>
            </a:endParaRPr>
          </a:p>
        </p:txBody>
      </p:sp>
      <p:sp>
        <p:nvSpPr>
          <p:cNvPr id="8" name="TextBox 7"/>
          <p:cNvSpPr txBox="1"/>
          <p:nvPr/>
        </p:nvSpPr>
        <p:spPr>
          <a:xfrm>
            <a:off x="1371600" y="2819400"/>
            <a:ext cx="6934200" cy="646331"/>
          </a:xfrm>
          <a:prstGeom prst="rect">
            <a:avLst/>
          </a:prstGeom>
          <a:noFill/>
        </p:spPr>
        <p:txBody>
          <a:bodyPr wrap="square" rtlCol="0">
            <a:spAutoFit/>
          </a:bodyPr>
          <a:lstStyle/>
          <a:p>
            <a:r>
              <a:rPr lang="en-US" dirty="0" smtClean="0">
                <a:latin typeface="Times New Roman" pitchFamily="18" charset="0"/>
                <a:cs typeface="Times New Roman" pitchFamily="18" charset="0"/>
              </a:rPr>
              <a:t>Question -  what is stopping us from going forward with innovative analog designs?  Are we done?   </a:t>
            </a:r>
            <a:endParaRPr lang="en-US" dirty="0">
              <a:latin typeface="Times New Roman" pitchFamily="18" charset="0"/>
              <a:cs typeface="Times New Roman" pitchFamily="18" charset="0"/>
            </a:endParaRPr>
          </a:p>
        </p:txBody>
      </p:sp>
      <p:sp>
        <p:nvSpPr>
          <p:cNvPr id="9" name="TextBox 8"/>
          <p:cNvSpPr txBox="1"/>
          <p:nvPr/>
        </p:nvSpPr>
        <p:spPr>
          <a:xfrm>
            <a:off x="1371600" y="3810000"/>
            <a:ext cx="6324600" cy="923330"/>
          </a:xfrm>
          <a:prstGeom prst="rect">
            <a:avLst/>
          </a:prstGeom>
          <a:noFill/>
        </p:spPr>
        <p:txBody>
          <a:bodyPr wrap="square" rtlCol="0">
            <a:spAutoFit/>
          </a:bodyPr>
          <a:lstStyle/>
          <a:p>
            <a:r>
              <a:rPr lang="en-US" dirty="0" smtClean="0"/>
              <a:t> </a:t>
            </a:r>
            <a:r>
              <a:rPr lang="en-US" dirty="0" smtClean="0">
                <a:latin typeface="Times New Roman" pitchFamily="18" charset="0"/>
                <a:cs typeface="Times New Roman" pitchFamily="18" charset="0"/>
              </a:rPr>
              <a:t>Incremental improvements were not good enough.</a:t>
            </a:r>
          </a:p>
          <a:p>
            <a:endParaRPr lang="en-US" dirty="0">
              <a:latin typeface="Times New Roman" pitchFamily="18" charset="0"/>
              <a:cs typeface="Times New Roman" pitchFamily="18" charset="0"/>
            </a:endParaRPr>
          </a:p>
          <a:p>
            <a:r>
              <a:rPr lang="en-US" b="1" dirty="0" smtClean="0">
                <a:latin typeface="Times New Roman" pitchFamily="18" charset="0"/>
                <a:cs typeface="Times New Roman" pitchFamily="18" charset="0"/>
              </a:rPr>
              <a:t>We need a Revolution in Amplifier Design.  </a:t>
            </a:r>
            <a:endParaRPr lang="en-US" b="1" dirty="0">
              <a:latin typeface="Times New Roman" pitchFamily="18" charset="0"/>
              <a:cs typeface="Times New Roman" pitchFamily="18" charset="0"/>
            </a:endParaRPr>
          </a:p>
        </p:txBody>
      </p:sp>
    </p:spTree>
    <p:extLst>
      <p:ext uri="{BB962C8B-B14F-4D97-AF65-F5344CB8AC3E}">
        <p14:creationId xmlns:p14="http://schemas.microsoft.com/office/powerpoint/2010/main" val="4755725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667CB892-A683-4AA1-AEFC-2F703D6F1E50}" type="datetime1">
              <a:rPr lang="en-US" smtClean="0"/>
              <a:t>10/14/2024</a:t>
            </a:fld>
            <a:endParaRPr lang="en-US"/>
          </a:p>
        </p:txBody>
      </p:sp>
      <p:sp>
        <p:nvSpPr>
          <p:cNvPr id="5" name="Footer Placeholder 4"/>
          <p:cNvSpPr>
            <a:spLocks noGrp="1"/>
          </p:cNvSpPr>
          <p:nvPr>
            <p:ph type="ftr" sz="quarter" idx="11"/>
          </p:nvPr>
        </p:nvSpPr>
        <p:spPr/>
        <p:txBody>
          <a:bodyPr/>
          <a:lstStyle/>
          <a:p>
            <a:r>
              <a:rPr lang="en-US" smtClean="0"/>
              <a:t>Wide Band Amplifier -  Ed Fong</a:t>
            </a:r>
            <a:endParaRPr lang="en-US"/>
          </a:p>
        </p:txBody>
      </p:sp>
      <p:sp>
        <p:nvSpPr>
          <p:cNvPr id="6" name="Slide Number Placeholder 5"/>
          <p:cNvSpPr>
            <a:spLocks noGrp="1"/>
          </p:cNvSpPr>
          <p:nvPr>
            <p:ph type="sldNum" sz="quarter" idx="12"/>
          </p:nvPr>
        </p:nvSpPr>
        <p:spPr/>
        <p:txBody>
          <a:bodyPr/>
          <a:lstStyle/>
          <a:p>
            <a:fld id="{8C5D9805-2027-4481-9ED1-39DF6CB8760D}" type="slidenum">
              <a:rPr lang="en-US" smtClean="0"/>
              <a:t>18</a:t>
            </a:fld>
            <a:endParaRPr lang="en-US"/>
          </a:p>
        </p:txBody>
      </p:sp>
      <p:sp>
        <p:nvSpPr>
          <p:cNvPr id="7" name="TextBox 6"/>
          <p:cNvSpPr txBox="1"/>
          <p:nvPr/>
        </p:nvSpPr>
        <p:spPr>
          <a:xfrm>
            <a:off x="1066800" y="685800"/>
            <a:ext cx="7010400" cy="2031325"/>
          </a:xfrm>
          <a:prstGeom prst="rect">
            <a:avLst/>
          </a:prstGeom>
          <a:noFill/>
        </p:spPr>
        <p:txBody>
          <a:bodyPr wrap="square" rtlCol="0">
            <a:spAutoFit/>
          </a:bodyPr>
          <a:lstStyle/>
          <a:p>
            <a:r>
              <a:rPr lang="en-US" dirty="0" smtClean="0">
                <a:latin typeface="Times New Roman" pitchFamily="18" charset="0"/>
                <a:cs typeface="Times New Roman" pitchFamily="18" charset="0"/>
              </a:rPr>
              <a:t>Conclusion -  Limitation of virtually any analog function (ADC, DAC, filters, PLL, etc.) is the Precision Amplifier. </a:t>
            </a:r>
          </a:p>
          <a:p>
            <a:endParaRPr lang="en-US" dirty="0">
              <a:latin typeface="Times New Roman" pitchFamily="18" charset="0"/>
              <a:cs typeface="Times New Roman" pitchFamily="18" charset="0"/>
            </a:endParaRPr>
          </a:p>
          <a:p>
            <a:r>
              <a:rPr lang="en-US" dirty="0" smtClean="0">
                <a:latin typeface="Times New Roman" pitchFamily="18" charset="0"/>
                <a:cs typeface="Times New Roman" pitchFamily="18" charset="0"/>
              </a:rPr>
              <a:t>That is -  Whatever frequency response your amplifier technology can do is what your limitation will be. </a:t>
            </a:r>
          </a:p>
          <a:p>
            <a:endParaRPr lang="en-US" dirty="0">
              <a:latin typeface="Times New Roman" pitchFamily="18" charset="0"/>
              <a:cs typeface="Times New Roman" pitchFamily="18" charset="0"/>
            </a:endParaRPr>
          </a:p>
          <a:p>
            <a:r>
              <a:rPr lang="en-US" dirty="0" smtClean="0">
                <a:latin typeface="Times New Roman" pitchFamily="18" charset="0"/>
                <a:cs typeface="Times New Roman" pitchFamily="18" charset="0"/>
              </a:rPr>
              <a:t>That simple. </a:t>
            </a:r>
            <a:endParaRPr lang="en-US" dirty="0">
              <a:latin typeface="Times New Roman" pitchFamily="18" charset="0"/>
              <a:cs typeface="Times New Roman" pitchFamily="18" charset="0"/>
            </a:endParaRPr>
          </a:p>
        </p:txBody>
      </p:sp>
      <p:sp>
        <p:nvSpPr>
          <p:cNvPr id="8" name="TextBox 7"/>
          <p:cNvSpPr txBox="1"/>
          <p:nvPr/>
        </p:nvSpPr>
        <p:spPr>
          <a:xfrm>
            <a:off x="1066800" y="2971800"/>
            <a:ext cx="6400800" cy="2862322"/>
          </a:xfrm>
          <a:prstGeom prst="rect">
            <a:avLst/>
          </a:prstGeom>
          <a:noFill/>
        </p:spPr>
        <p:txBody>
          <a:bodyPr wrap="square" rtlCol="0">
            <a:spAutoFit/>
          </a:bodyPr>
          <a:lstStyle/>
          <a:p>
            <a:r>
              <a:rPr lang="en-US" dirty="0" smtClean="0">
                <a:latin typeface="Times New Roman" pitchFamily="18" charset="0"/>
                <a:cs typeface="Times New Roman" pitchFamily="18" charset="0"/>
              </a:rPr>
              <a:t>Assigned to the Guru’s of amplifier designs at National Semiconductor – </a:t>
            </a:r>
          </a:p>
          <a:p>
            <a:endParaRPr lang="en-US" dirty="0">
              <a:latin typeface="Times New Roman" pitchFamily="18" charset="0"/>
              <a:cs typeface="Times New Roman" pitchFamily="18" charset="0"/>
            </a:endParaRPr>
          </a:p>
          <a:p>
            <a:r>
              <a:rPr lang="en-US" dirty="0" smtClean="0">
                <a:latin typeface="Times New Roman" pitchFamily="18" charset="0"/>
                <a:cs typeface="Times New Roman" pitchFamily="18" charset="0"/>
              </a:rPr>
              <a:t>We don’t care how you do it.   We don’t care if it is non traditional. We don’t care if it uses capacitors, clock sampling, </a:t>
            </a:r>
            <a:r>
              <a:rPr lang="en-US" dirty="0" err="1" smtClean="0">
                <a:latin typeface="Times New Roman" pitchFamily="18" charset="0"/>
                <a:cs typeface="Times New Roman" pitchFamily="18" charset="0"/>
              </a:rPr>
              <a:t>autozero</a:t>
            </a:r>
            <a:r>
              <a:rPr lang="en-US" dirty="0" smtClean="0">
                <a:latin typeface="Times New Roman" pitchFamily="18" charset="0"/>
                <a:cs typeface="Times New Roman" pitchFamily="18" charset="0"/>
              </a:rPr>
              <a:t>,  CMOS, </a:t>
            </a:r>
            <a:r>
              <a:rPr lang="en-US" dirty="0" err="1" smtClean="0">
                <a:latin typeface="Times New Roman" pitchFamily="18" charset="0"/>
                <a:cs typeface="Times New Roman" pitchFamily="18" charset="0"/>
              </a:rPr>
              <a:t>BiCMOS</a:t>
            </a:r>
            <a:r>
              <a:rPr lang="en-US" dirty="0" smtClean="0">
                <a:latin typeface="Times New Roman" pitchFamily="18" charset="0"/>
                <a:cs typeface="Times New Roman" pitchFamily="18" charset="0"/>
              </a:rPr>
              <a:t>, Bipolar. Even power consumption. </a:t>
            </a:r>
          </a:p>
          <a:p>
            <a:endParaRPr lang="en-US" dirty="0">
              <a:latin typeface="Times New Roman" pitchFamily="18" charset="0"/>
              <a:cs typeface="Times New Roman" pitchFamily="18" charset="0"/>
            </a:endParaRPr>
          </a:p>
          <a:p>
            <a:r>
              <a:rPr lang="en-US" dirty="0" smtClean="0">
                <a:latin typeface="Times New Roman" pitchFamily="18" charset="0"/>
                <a:cs typeface="Times New Roman" pitchFamily="18" charset="0"/>
              </a:rPr>
              <a:t>We just care about – GAIN, FREQUENCY RESPONSE – we can deal with the rest, but without  gain and frequency response we are stuck. </a:t>
            </a:r>
          </a:p>
        </p:txBody>
      </p:sp>
    </p:spTree>
    <p:extLst>
      <p:ext uri="{BB962C8B-B14F-4D97-AF65-F5344CB8AC3E}">
        <p14:creationId xmlns:p14="http://schemas.microsoft.com/office/powerpoint/2010/main" val="6699927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356C8CEB-CABA-4491-8544-0EE5CAB4D9D2}" type="datetime1">
              <a:rPr lang="en-US" smtClean="0"/>
              <a:t>10/14/2024</a:t>
            </a:fld>
            <a:endParaRPr lang="en-US"/>
          </a:p>
        </p:txBody>
      </p:sp>
      <p:sp>
        <p:nvSpPr>
          <p:cNvPr id="5" name="Footer Placeholder 4"/>
          <p:cNvSpPr>
            <a:spLocks noGrp="1"/>
          </p:cNvSpPr>
          <p:nvPr>
            <p:ph type="ftr" sz="quarter" idx="11"/>
          </p:nvPr>
        </p:nvSpPr>
        <p:spPr/>
        <p:txBody>
          <a:bodyPr/>
          <a:lstStyle/>
          <a:p>
            <a:r>
              <a:rPr lang="en-US" smtClean="0"/>
              <a:t>Wide Band Amplifier -  Ed Fong</a:t>
            </a:r>
            <a:endParaRPr lang="en-US"/>
          </a:p>
        </p:txBody>
      </p:sp>
      <p:sp>
        <p:nvSpPr>
          <p:cNvPr id="6" name="Slide Number Placeholder 5"/>
          <p:cNvSpPr>
            <a:spLocks noGrp="1"/>
          </p:cNvSpPr>
          <p:nvPr>
            <p:ph type="sldNum" sz="quarter" idx="12"/>
          </p:nvPr>
        </p:nvSpPr>
        <p:spPr/>
        <p:txBody>
          <a:bodyPr/>
          <a:lstStyle/>
          <a:p>
            <a:fld id="{8C5D9805-2027-4481-9ED1-39DF6CB8760D}" type="slidenum">
              <a:rPr lang="en-US" smtClean="0"/>
              <a:t>19</a:t>
            </a:fld>
            <a:endParaRPr lang="en-US"/>
          </a:p>
        </p:txBody>
      </p:sp>
      <p:sp>
        <p:nvSpPr>
          <p:cNvPr id="7" name="TextBox 6"/>
          <p:cNvSpPr txBox="1"/>
          <p:nvPr/>
        </p:nvSpPr>
        <p:spPr>
          <a:xfrm>
            <a:off x="990600" y="1066800"/>
            <a:ext cx="7086600" cy="2585323"/>
          </a:xfrm>
          <a:prstGeom prst="rect">
            <a:avLst/>
          </a:prstGeom>
          <a:noFill/>
        </p:spPr>
        <p:txBody>
          <a:bodyPr wrap="square" rtlCol="0">
            <a:spAutoFit/>
          </a:bodyPr>
          <a:lstStyle/>
          <a:p>
            <a:r>
              <a:rPr lang="en-US" dirty="0" smtClean="0">
                <a:latin typeface="Times New Roman" pitchFamily="18" charset="0"/>
                <a:cs typeface="Times New Roman" pitchFamily="18" charset="0"/>
              </a:rPr>
              <a:t>The theory says -  with GAIN and FREQUENCY response, the sky is the limit. </a:t>
            </a:r>
          </a:p>
          <a:p>
            <a:endParaRPr lang="en-US" dirty="0">
              <a:latin typeface="Times New Roman" pitchFamily="18" charset="0"/>
              <a:cs typeface="Times New Roman" pitchFamily="18" charset="0"/>
            </a:endParaRPr>
          </a:p>
          <a:p>
            <a:r>
              <a:rPr lang="en-US" dirty="0" smtClean="0">
                <a:latin typeface="Times New Roman" pitchFamily="18" charset="0"/>
                <a:cs typeface="Times New Roman" pitchFamily="18" charset="0"/>
              </a:rPr>
              <a:t>Without the math to prove it, it is not difficult to convince one that whatever your amplifier limitations are that is the limit of your application.  </a:t>
            </a:r>
          </a:p>
          <a:p>
            <a:endParaRPr lang="en-US" dirty="0">
              <a:latin typeface="Times New Roman" pitchFamily="18" charset="0"/>
              <a:cs typeface="Times New Roman" pitchFamily="18" charset="0"/>
            </a:endParaRPr>
          </a:p>
          <a:p>
            <a:r>
              <a:rPr lang="en-US" dirty="0" smtClean="0">
                <a:latin typeface="Times New Roman" pitchFamily="18" charset="0"/>
                <a:cs typeface="Times New Roman" pitchFamily="18" charset="0"/>
              </a:rPr>
              <a:t>Simply stated, if your close loop gain of your amplifier is 4GHz then you can build spectrum analyzers, signal generators, network analyzers up to those frequencies without expensive tuned amplifiers.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0652426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84FC6374-2B2D-48CD-912D-69EF364D9A89}" type="datetime1">
              <a:rPr lang="en-US" smtClean="0"/>
              <a:t>10/14/2024</a:t>
            </a:fld>
            <a:endParaRPr lang="en-US"/>
          </a:p>
        </p:txBody>
      </p:sp>
      <p:sp>
        <p:nvSpPr>
          <p:cNvPr id="5" name="Footer Placeholder 4"/>
          <p:cNvSpPr>
            <a:spLocks noGrp="1"/>
          </p:cNvSpPr>
          <p:nvPr>
            <p:ph type="ftr" sz="quarter" idx="11"/>
          </p:nvPr>
        </p:nvSpPr>
        <p:spPr/>
        <p:txBody>
          <a:bodyPr/>
          <a:lstStyle/>
          <a:p>
            <a:r>
              <a:rPr lang="en-US" smtClean="0"/>
              <a:t>Wide Band Amplifier -  Ed Fong</a:t>
            </a:r>
            <a:endParaRPr lang="en-US"/>
          </a:p>
        </p:txBody>
      </p:sp>
      <p:sp>
        <p:nvSpPr>
          <p:cNvPr id="6" name="Slide Number Placeholder 5"/>
          <p:cNvSpPr>
            <a:spLocks noGrp="1"/>
          </p:cNvSpPr>
          <p:nvPr>
            <p:ph type="sldNum" sz="quarter" idx="12"/>
          </p:nvPr>
        </p:nvSpPr>
        <p:spPr/>
        <p:txBody>
          <a:bodyPr/>
          <a:lstStyle/>
          <a:p>
            <a:fld id="{8C5D9805-2027-4481-9ED1-39DF6CB8760D}" type="slidenum">
              <a:rPr lang="en-US" smtClean="0"/>
              <a:t>20</a:t>
            </a:fld>
            <a:endParaRPr lang="en-US"/>
          </a:p>
        </p:txBody>
      </p:sp>
      <p:sp>
        <p:nvSpPr>
          <p:cNvPr id="7" name="TextBox 6"/>
          <p:cNvSpPr txBox="1"/>
          <p:nvPr/>
        </p:nvSpPr>
        <p:spPr>
          <a:xfrm>
            <a:off x="1371600" y="914400"/>
            <a:ext cx="6553200" cy="2308324"/>
          </a:xfrm>
          <a:prstGeom prst="rect">
            <a:avLst/>
          </a:prstGeom>
          <a:noFill/>
        </p:spPr>
        <p:txBody>
          <a:bodyPr wrap="square" rtlCol="0">
            <a:spAutoFit/>
          </a:bodyPr>
          <a:lstStyle/>
          <a:p>
            <a:r>
              <a:rPr lang="en-US" dirty="0" smtClean="0">
                <a:latin typeface="Times New Roman" pitchFamily="18" charset="0"/>
                <a:cs typeface="Times New Roman" pitchFamily="18" charset="0"/>
              </a:rPr>
              <a:t>That is quite a statement. </a:t>
            </a:r>
          </a:p>
          <a:p>
            <a:endParaRPr lang="en-US" dirty="0">
              <a:latin typeface="Times New Roman" pitchFamily="18" charset="0"/>
              <a:cs typeface="Times New Roman" pitchFamily="18" charset="0"/>
            </a:endParaRPr>
          </a:p>
          <a:p>
            <a:r>
              <a:rPr lang="en-US" dirty="0" smtClean="0">
                <a:latin typeface="Times New Roman" pitchFamily="18" charset="0"/>
                <a:cs typeface="Times New Roman" pitchFamily="18" charset="0"/>
              </a:rPr>
              <a:t>Here is what we know – </a:t>
            </a:r>
          </a:p>
          <a:p>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   We must have gain</a:t>
            </a:r>
          </a:p>
          <a:p>
            <a:pPr marL="285750" indent="-285750">
              <a:buFontTx/>
              <a:buChar char="-"/>
            </a:pPr>
            <a:r>
              <a:rPr lang="en-US" dirty="0" smtClean="0">
                <a:latin typeface="Times New Roman" pitchFamily="18" charset="0"/>
                <a:cs typeface="Times New Roman" pitchFamily="18" charset="0"/>
              </a:rPr>
              <a:t>You need to do it with ONE stage- otherwise the delay will be too long</a:t>
            </a:r>
          </a:p>
          <a:p>
            <a:pPr marL="285750" indent="-285750">
              <a:buFontTx/>
              <a:buChar char="-"/>
            </a:pPr>
            <a:r>
              <a:rPr lang="en-US" dirty="0" smtClean="0">
                <a:latin typeface="Times New Roman" pitchFamily="18" charset="0"/>
                <a:cs typeface="Times New Roman" pitchFamily="18" charset="0"/>
              </a:rPr>
              <a:t>That is really hard.  </a:t>
            </a:r>
          </a:p>
          <a:p>
            <a:pPr marL="285750" indent="-285750">
              <a:buFontTx/>
              <a:buChar char="-"/>
            </a:pPr>
            <a:r>
              <a:rPr lang="en-US" dirty="0" smtClean="0">
                <a:latin typeface="Times New Roman" pitchFamily="18" charset="0"/>
                <a:cs typeface="Times New Roman" pitchFamily="18" charset="0"/>
              </a:rPr>
              <a:t>It was previously thought that high gain required multi stages  </a:t>
            </a:r>
            <a:endParaRPr lang="en-US" dirty="0">
              <a:latin typeface="Times New Roman" pitchFamily="18" charset="0"/>
              <a:cs typeface="Times New Roman" pitchFamily="18" charset="0"/>
            </a:endParaRPr>
          </a:p>
        </p:txBody>
      </p:sp>
      <p:grpSp>
        <p:nvGrpSpPr>
          <p:cNvPr id="8" name="Group 7"/>
          <p:cNvGrpSpPr/>
          <p:nvPr/>
        </p:nvGrpSpPr>
        <p:grpSpPr>
          <a:xfrm>
            <a:off x="2819400" y="3733800"/>
            <a:ext cx="1271954" cy="1245972"/>
            <a:chOff x="2895600" y="3962400"/>
            <a:chExt cx="2133600" cy="1676400"/>
          </a:xfrm>
        </p:grpSpPr>
        <p:sp>
          <p:nvSpPr>
            <p:cNvPr id="9" name="Isosceles Triangle 8"/>
            <p:cNvSpPr/>
            <p:nvPr/>
          </p:nvSpPr>
          <p:spPr>
            <a:xfrm rot="5400000">
              <a:off x="3124200" y="4114800"/>
              <a:ext cx="1676400" cy="1371600"/>
            </a:xfrm>
            <a:prstGeom prst="triangl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Arrow Connector 9"/>
            <p:cNvCxnSpPr/>
            <p:nvPr/>
          </p:nvCxnSpPr>
          <p:spPr>
            <a:xfrm>
              <a:off x="2895600" y="4751172"/>
              <a:ext cx="381000"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4648200" y="4800600"/>
              <a:ext cx="381000"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12" name="Isosceles Triangle 11"/>
          <p:cNvSpPr/>
          <p:nvPr/>
        </p:nvSpPr>
        <p:spPr>
          <a:xfrm rot="5400000">
            <a:off x="3877211" y="3997372"/>
            <a:ext cx="1245972" cy="817685"/>
          </a:xfrm>
          <a:prstGeom prst="triangl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Arrow Connector 12"/>
          <p:cNvCxnSpPr/>
          <p:nvPr/>
        </p:nvCxnSpPr>
        <p:spPr>
          <a:xfrm>
            <a:off x="4909039" y="4406214"/>
            <a:ext cx="227135"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4" name="Isosceles Triangle 13"/>
          <p:cNvSpPr/>
          <p:nvPr/>
        </p:nvSpPr>
        <p:spPr>
          <a:xfrm rot="5400000">
            <a:off x="4941079" y="3997371"/>
            <a:ext cx="1245972" cy="817685"/>
          </a:xfrm>
          <a:prstGeom prst="triangl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3030415" y="4202668"/>
            <a:ext cx="685800" cy="369332"/>
          </a:xfrm>
          <a:prstGeom prst="rect">
            <a:avLst/>
          </a:prstGeom>
          <a:noFill/>
        </p:spPr>
        <p:txBody>
          <a:bodyPr wrap="square" rtlCol="0">
            <a:spAutoFit/>
          </a:bodyPr>
          <a:lstStyle/>
          <a:p>
            <a:r>
              <a:rPr lang="en-US" dirty="0"/>
              <a:t>x</a:t>
            </a:r>
            <a:r>
              <a:rPr lang="en-US" dirty="0" smtClean="0"/>
              <a:t>10</a:t>
            </a:r>
          </a:p>
        </p:txBody>
      </p:sp>
      <p:sp>
        <p:nvSpPr>
          <p:cNvPr id="16" name="TextBox 15"/>
          <p:cNvSpPr txBox="1"/>
          <p:nvPr/>
        </p:nvSpPr>
        <p:spPr>
          <a:xfrm>
            <a:off x="4091354" y="4243754"/>
            <a:ext cx="685800" cy="369332"/>
          </a:xfrm>
          <a:prstGeom prst="rect">
            <a:avLst/>
          </a:prstGeom>
          <a:noFill/>
        </p:spPr>
        <p:txBody>
          <a:bodyPr wrap="square" rtlCol="0">
            <a:spAutoFit/>
          </a:bodyPr>
          <a:lstStyle/>
          <a:p>
            <a:r>
              <a:rPr lang="en-US" dirty="0"/>
              <a:t>x</a:t>
            </a:r>
            <a:r>
              <a:rPr lang="en-US" dirty="0" smtClean="0"/>
              <a:t>10</a:t>
            </a:r>
          </a:p>
        </p:txBody>
      </p:sp>
      <p:sp>
        <p:nvSpPr>
          <p:cNvPr id="17" name="TextBox 16"/>
          <p:cNvSpPr txBox="1"/>
          <p:nvPr/>
        </p:nvSpPr>
        <p:spPr>
          <a:xfrm>
            <a:off x="5158154" y="4267200"/>
            <a:ext cx="685800" cy="369332"/>
          </a:xfrm>
          <a:prstGeom prst="rect">
            <a:avLst/>
          </a:prstGeom>
          <a:noFill/>
        </p:spPr>
        <p:txBody>
          <a:bodyPr wrap="square" rtlCol="0">
            <a:spAutoFit/>
          </a:bodyPr>
          <a:lstStyle/>
          <a:p>
            <a:r>
              <a:rPr lang="en-US" dirty="0"/>
              <a:t>x</a:t>
            </a:r>
            <a:r>
              <a:rPr lang="en-US" dirty="0" smtClean="0"/>
              <a:t>10</a:t>
            </a:r>
          </a:p>
        </p:txBody>
      </p:sp>
      <p:sp>
        <p:nvSpPr>
          <p:cNvPr id="18" name="TextBox 17"/>
          <p:cNvSpPr txBox="1"/>
          <p:nvPr/>
        </p:nvSpPr>
        <p:spPr>
          <a:xfrm>
            <a:off x="1447800" y="5181600"/>
            <a:ext cx="6248400" cy="923330"/>
          </a:xfrm>
          <a:prstGeom prst="rect">
            <a:avLst/>
          </a:prstGeom>
          <a:noFill/>
        </p:spPr>
        <p:txBody>
          <a:bodyPr wrap="square" rtlCol="0">
            <a:spAutoFit/>
          </a:bodyPr>
          <a:lstStyle/>
          <a:p>
            <a:r>
              <a:rPr lang="en-US" dirty="0" smtClean="0">
                <a:latin typeface="Times New Roman" pitchFamily="18" charset="0"/>
                <a:cs typeface="Times New Roman" pitchFamily="18" charset="0"/>
              </a:rPr>
              <a:t>This may give a gain of x1000 but you could never close the loop with feedback without major  problems with oscillations or very low frequency performance.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9050642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1B06D14-2145-4D29-A4FB-64368E9D0513}" type="datetime1">
              <a:rPr lang="en-US" smtClean="0"/>
              <a:t>10/14/2024</a:t>
            </a:fld>
            <a:endParaRPr lang="en-US"/>
          </a:p>
        </p:txBody>
      </p:sp>
      <p:sp>
        <p:nvSpPr>
          <p:cNvPr id="5" name="Footer Placeholder 4"/>
          <p:cNvSpPr>
            <a:spLocks noGrp="1"/>
          </p:cNvSpPr>
          <p:nvPr>
            <p:ph type="ftr" sz="quarter" idx="11"/>
          </p:nvPr>
        </p:nvSpPr>
        <p:spPr/>
        <p:txBody>
          <a:bodyPr/>
          <a:lstStyle/>
          <a:p>
            <a:r>
              <a:rPr lang="en-US" smtClean="0"/>
              <a:t>Wide Band Amplifier -  Ed Fong</a:t>
            </a:r>
            <a:endParaRPr lang="en-US"/>
          </a:p>
        </p:txBody>
      </p:sp>
      <p:sp>
        <p:nvSpPr>
          <p:cNvPr id="6" name="Slide Number Placeholder 5"/>
          <p:cNvSpPr>
            <a:spLocks noGrp="1"/>
          </p:cNvSpPr>
          <p:nvPr>
            <p:ph type="sldNum" sz="quarter" idx="12"/>
          </p:nvPr>
        </p:nvSpPr>
        <p:spPr/>
        <p:txBody>
          <a:bodyPr/>
          <a:lstStyle/>
          <a:p>
            <a:fld id="{8C5D9805-2027-4481-9ED1-39DF6CB8760D}" type="slidenum">
              <a:rPr lang="en-US" smtClean="0"/>
              <a:t>21</a:t>
            </a:fld>
            <a:endParaRPr lang="en-US"/>
          </a:p>
        </p:txBody>
      </p:sp>
      <p:sp>
        <p:nvSpPr>
          <p:cNvPr id="7" name="TextBox 6"/>
          <p:cNvSpPr txBox="1"/>
          <p:nvPr/>
        </p:nvSpPr>
        <p:spPr>
          <a:xfrm>
            <a:off x="1143000" y="533400"/>
            <a:ext cx="6324600" cy="1200329"/>
          </a:xfrm>
          <a:prstGeom prst="rect">
            <a:avLst/>
          </a:prstGeom>
          <a:noFill/>
        </p:spPr>
        <p:txBody>
          <a:bodyPr wrap="square" rtlCol="0">
            <a:spAutoFit/>
          </a:bodyPr>
          <a:lstStyle/>
          <a:p>
            <a:r>
              <a:rPr lang="en-US" dirty="0" smtClean="0">
                <a:latin typeface="Times New Roman" pitchFamily="18" charset="0"/>
                <a:cs typeface="Times New Roman" pitchFamily="18" charset="0"/>
              </a:rPr>
              <a:t>So what does it come down to?   ONE STAGE with gains of at least 100,000 open loop.</a:t>
            </a:r>
          </a:p>
          <a:p>
            <a:endParaRPr lang="en-US" dirty="0">
              <a:latin typeface="Times New Roman" pitchFamily="18" charset="0"/>
              <a:cs typeface="Times New Roman" pitchFamily="18" charset="0"/>
            </a:endParaRPr>
          </a:p>
          <a:p>
            <a:r>
              <a:rPr lang="en-US" dirty="0" smtClean="0">
                <a:latin typeface="Times New Roman" pitchFamily="18" charset="0"/>
                <a:cs typeface="Times New Roman" pitchFamily="18" charset="0"/>
              </a:rPr>
              <a:t>Most folks would just give up. </a:t>
            </a:r>
            <a:endParaRPr lang="en-US" dirty="0">
              <a:latin typeface="Times New Roman" pitchFamily="18" charset="0"/>
              <a:cs typeface="Times New Roman" pitchFamily="18" charset="0"/>
            </a:endParaRPr>
          </a:p>
        </p:txBody>
      </p:sp>
      <p:sp>
        <p:nvSpPr>
          <p:cNvPr id="8" name="TextBox 7"/>
          <p:cNvSpPr txBox="1"/>
          <p:nvPr/>
        </p:nvSpPr>
        <p:spPr>
          <a:xfrm>
            <a:off x="1066800" y="2057400"/>
            <a:ext cx="4648200" cy="369332"/>
          </a:xfrm>
          <a:prstGeom prst="rect">
            <a:avLst/>
          </a:prstGeom>
          <a:noFill/>
        </p:spPr>
        <p:txBody>
          <a:bodyPr wrap="square" rtlCol="0">
            <a:spAutoFit/>
          </a:bodyPr>
          <a:lstStyle/>
          <a:p>
            <a:r>
              <a:rPr lang="en-US" dirty="0" smtClean="0">
                <a:latin typeface="Times New Roman" pitchFamily="18" charset="0"/>
                <a:cs typeface="Times New Roman" pitchFamily="18" charset="0"/>
              </a:rPr>
              <a:t>Not the team a National Semiconductor. </a:t>
            </a:r>
            <a:endParaRPr lang="en-US" dirty="0">
              <a:latin typeface="Times New Roman" pitchFamily="18" charset="0"/>
              <a:cs typeface="Times New Roman" pitchFamily="18" charset="0"/>
            </a:endParaRPr>
          </a:p>
        </p:txBody>
      </p:sp>
      <p:sp>
        <p:nvSpPr>
          <p:cNvPr id="9" name="TextBox 8"/>
          <p:cNvSpPr txBox="1"/>
          <p:nvPr/>
        </p:nvSpPr>
        <p:spPr>
          <a:xfrm>
            <a:off x="1143000" y="2971800"/>
            <a:ext cx="6934200" cy="646331"/>
          </a:xfrm>
          <a:prstGeom prst="rect">
            <a:avLst/>
          </a:prstGeom>
          <a:noFill/>
        </p:spPr>
        <p:txBody>
          <a:bodyPr wrap="square" rtlCol="0">
            <a:spAutoFit/>
          </a:bodyPr>
          <a:lstStyle/>
          <a:p>
            <a:r>
              <a:rPr lang="en-US" dirty="0" smtClean="0">
                <a:latin typeface="Times New Roman" pitchFamily="18" charset="0"/>
                <a:cs typeface="Times New Roman" pitchFamily="18" charset="0"/>
              </a:rPr>
              <a:t>In a standard differential pair,  you will DC level shift up after each stage.  Can you really afford another stage to level shift DOWN?   NO</a:t>
            </a:r>
            <a:endParaRPr lang="en-US" dirty="0">
              <a:latin typeface="Times New Roman" pitchFamily="18" charset="0"/>
              <a:cs typeface="Times New Roman" pitchFamily="18" charset="0"/>
            </a:endParaRPr>
          </a:p>
        </p:txBody>
      </p:sp>
      <p:sp>
        <p:nvSpPr>
          <p:cNvPr id="10" name="TextBox 9"/>
          <p:cNvSpPr txBox="1"/>
          <p:nvPr/>
        </p:nvSpPr>
        <p:spPr>
          <a:xfrm>
            <a:off x="1143000" y="4114800"/>
            <a:ext cx="7010400" cy="646331"/>
          </a:xfrm>
          <a:prstGeom prst="rect">
            <a:avLst/>
          </a:prstGeom>
          <a:noFill/>
        </p:spPr>
        <p:txBody>
          <a:bodyPr wrap="square" rtlCol="0">
            <a:spAutoFit/>
          </a:bodyPr>
          <a:lstStyle/>
          <a:p>
            <a:r>
              <a:rPr lang="en-US" dirty="0" smtClean="0">
                <a:latin typeface="Times New Roman" pitchFamily="18" charset="0"/>
                <a:cs typeface="Times New Roman" pitchFamily="18" charset="0"/>
              </a:rPr>
              <a:t>If you do this with PNP or PMOS, you will still have the same problem except now it level shifts down, not up.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7284853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54E52410-3430-442D-9E29-B72592D3B070}" type="datetime1">
              <a:rPr lang="en-US" smtClean="0"/>
              <a:t>10/14/2024</a:t>
            </a:fld>
            <a:endParaRPr lang="en-US"/>
          </a:p>
        </p:txBody>
      </p:sp>
      <p:sp>
        <p:nvSpPr>
          <p:cNvPr id="5" name="Footer Placeholder 4"/>
          <p:cNvSpPr>
            <a:spLocks noGrp="1"/>
          </p:cNvSpPr>
          <p:nvPr>
            <p:ph type="ftr" sz="quarter" idx="11"/>
          </p:nvPr>
        </p:nvSpPr>
        <p:spPr/>
        <p:txBody>
          <a:bodyPr/>
          <a:lstStyle/>
          <a:p>
            <a:r>
              <a:rPr lang="en-US" smtClean="0"/>
              <a:t>Wide Band Amplifier -  Ed Fong</a:t>
            </a:r>
            <a:endParaRPr lang="en-US"/>
          </a:p>
        </p:txBody>
      </p:sp>
      <p:sp>
        <p:nvSpPr>
          <p:cNvPr id="6" name="Slide Number Placeholder 5"/>
          <p:cNvSpPr>
            <a:spLocks noGrp="1"/>
          </p:cNvSpPr>
          <p:nvPr>
            <p:ph type="sldNum" sz="quarter" idx="12"/>
          </p:nvPr>
        </p:nvSpPr>
        <p:spPr/>
        <p:txBody>
          <a:bodyPr/>
          <a:lstStyle/>
          <a:p>
            <a:fld id="{8C5D9805-2027-4481-9ED1-39DF6CB8760D}" type="slidenum">
              <a:rPr lang="en-US" smtClean="0"/>
              <a:t>22</a:t>
            </a:fld>
            <a:endParaRPr lang="en-US"/>
          </a:p>
        </p:txBody>
      </p:sp>
      <p:sp>
        <p:nvSpPr>
          <p:cNvPr id="7" name="TextBox 3"/>
          <p:cNvSpPr txBox="1">
            <a:spLocks noChangeArrowheads="1"/>
          </p:cNvSpPr>
          <p:nvPr/>
        </p:nvSpPr>
        <p:spPr bwMode="auto">
          <a:xfrm>
            <a:off x="3200400" y="533400"/>
            <a:ext cx="3048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r>
              <a:rPr lang="en-US" altLang="en-US" sz="1800" dirty="0">
                <a:latin typeface="Times New Roman" pitchFamily="18" charset="0"/>
                <a:cs typeface="Times New Roman" pitchFamily="18" charset="0"/>
              </a:rPr>
              <a:t>Differential P</a:t>
            </a:r>
            <a:r>
              <a:rPr lang="en-US" altLang="en-US" sz="1800" dirty="0" smtClean="0">
                <a:latin typeface="Times New Roman" pitchFamily="18" charset="0"/>
                <a:cs typeface="Times New Roman" pitchFamily="18" charset="0"/>
              </a:rPr>
              <a:t>air</a:t>
            </a:r>
            <a:endParaRPr lang="en-US" altLang="en-US" sz="1800" dirty="0">
              <a:latin typeface="Times New Roman" pitchFamily="18" charset="0"/>
              <a:cs typeface="Times New Roman" pitchFamily="18" charset="0"/>
            </a:endParaRPr>
          </a:p>
        </p:txBody>
      </p:sp>
      <p:sp>
        <p:nvSpPr>
          <p:cNvPr id="8" name="Text Box 2"/>
          <p:cNvSpPr txBox="1">
            <a:spLocks noChangeArrowheads="1"/>
          </p:cNvSpPr>
          <p:nvPr/>
        </p:nvSpPr>
        <p:spPr bwMode="auto">
          <a:xfrm>
            <a:off x="5988050" y="1600200"/>
            <a:ext cx="5508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ctr" eaLnBrk="0" hangingPunct="0"/>
            <a:r>
              <a:rPr lang="en-US" altLang="en-US" sz="1400">
                <a:latin typeface="Times New Roman" pitchFamily="18" charset="0"/>
              </a:rPr>
              <a:t>VCC</a:t>
            </a:r>
          </a:p>
        </p:txBody>
      </p:sp>
      <p:grpSp>
        <p:nvGrpSpPr>
          <p:cNvPr id="9" name="Group 3"/>
          <p:cNvGrpSpPr>
            <a:grpSpLocks/>
          </p:cNvGrpSpPr>
          <p:nvPr/>
        </p:nvGrpSpPr>
        <p:grpSpPr bwMode="auto">
          <a:xfrm>
            <a:off x="4648200" y="1981200"/>
            <a:ext cx="3121025" cy="3124200"/>
            <a:chOff x="3140" y="336"/>
            <a:chExt cx="1966" cy="1968"/>
          </a:xfrm>
        </p:grpSpPr>
        <p:grpSp>
          <p:nvGrpSpPr>
            <p:cNvPr id="10" name="Group 4"/>
            <p:cNvGrpSpPr>
              <a:grpSpLocks/>
            </p:cNvGrpSpPr>
            <p:nvPr/>
          </p:nvGrpSpPr>
          <p:grpSpPr bwMode="auto">
            <a:xfrm flipH="1">
              <a:off x="4560" y="960"/>
              <a:ext cx="144" cy="384"/>
              <a:chOff x="1440" y="624"/>
              <a:chExt cx="144" cy="384"/>
            </a:xfrm>
          </p:grpSpPr>
          <p:sp>
            <p:nvSpPr>
              <p:cNvPr id="38" name="Line 5"/>
              <p:cNvSpPr>
                <a:spLocks noChangeShapeType="1"/>
              </p:cNvSpPr>
              <p:nvPr/>
            </p:nvSpPr>
            <p:spPr bwMode="auto">
              <a:xfrm>
                <a:off x="1440" y="672"/>
                <a:ext cx="1" cy="2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 name="Line 6"/>
              <p:cNvSpPr>
                <a:spLocks noChangeShapeType="1"/>
              </p:cNvSpPr>
              <p:nvPr/>
            </p:nvSpPr>
            <p:spPr bwMode="auto">
              <a:xfrm flipV="1">
                <a:off x="1440" y="624"/>
                <a:ext cx="144"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0" name="Line 7"/>
              <p:cNvSpPr>
                <a:spLocks noChangeShapeType="1"/>
              </p:cNvSpPr>
              <p:nvPr/>
            </p:nvSpPr>
            <p:spPr bwMode="auto">
              <a:xfrm>
                <a:off x="1440" y="864"/>
                <a:ext cx="144"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1" name="Freeform 8"/>
              <p:cNvSpPr>
                <a:spLocks/>
              </p:cNvSpPr>
              <p:nvPr/>
            </p:nvSpPr>
            <p:spPr bwMode="auto">
              <a:xfrm>
                <a:off x="1488" y="912"/>
                <a:ext cx="96" cy="96"/>
              </a:xfrm>
              <a:custGeom>
                <a:avLst/>
                <a:gdLst>
                  <a:gd name="T0" fmla="*/ 96 w 96"/>
                  <a:gd name="T1" fmla="*/ 96 h 96"/>
                  <a:gd name="T2" fmla="*/ 48 w 96"/>
                  <a:gd name="T3" fmla="*/ 0 h 96"/>
                  <a:gd name="T4" fmla="*/ 0 w 96"/>
                  <a:gd name="T5" fmla="*/ 48 h 96"/>
                  <a:gd name="T6" fmla="*/ 96 w 96"/>
                  <a:gd name="T7" fmla="*/ 96 h 96"/>
                  <a:gd name="T8" fmla="*/ 0 60000 65536"/>
                  <a:gd name="T9" fmla="*/ 0 60000 65536"/>
                  <a:gd name="T10" fmla="*/ 0 60000 65536"/>
                  <a:gd name="T11" fmla="*/ 0 60000 65536"/>
                  <a:gd name="T12" fmla="*/ 0 w 96"/>
                  <a:gd name="T13" fmla="*/ 0 h 96"/>
                  <a:gd name="T14" fmla="*/ 96 w 96"/>
                  <a:gd name="T15" fmla="*/ 96 h 96"/>
                </a:gdLst>
                <a:ahLst/>
                <a:cxnLst>
                  <a:cxn ang="T8">
                    <a:pos x="T0" y="T1"/>
                  </a:cxn>
                  <a:cxn ang="T9">
                    <a:pos x="T2" y="T3"/>
                  </a:cxn>
                  <a:cxn ang="T10">
                    <a:pos x="T4" y="T5"/>
                  </a:cxn>
                  <a:cxn ang="T11">
                    <a:pos x="T6" y="T7"/>
                  </a:cxn>
                </a:cxnLst>
                <a:rect l="T12" t="T13" r="T14" b="T15"/>
                <a:pathLst>
                  <a:path w="96" h="96">
                    <a:moveTo>
                      <a:pt x="96" y="96"/>
                    </a:moveTo>
                    <a:lnTo>
                      <a:pt x="48" y="0"/>
                    </a:lnTo>
                    <a:lnTo>
                      <a:pt x="0" y="48"/>
                    </a:lnTo>
                    <a:lnTo>
                      <a:pt x="96" y="96"/>
                    </a:lnTo>
                    <a:close/>
                  </a:path>
                </a:pathLst>
              </a:custGeom>
              <a:solidFill>
                <a:schemeClr val="bg1"/>
              </a:solidFill>
              <a:ln w="9525" cap="flat" cmpd="sng">
                <a:solidFill>
                  <a:schemeClr val="tx1"/>
                </a:solidFill>
                <a:prstDash val="solid"/>
                <a:round/>
                <a:headEnd type="none" w="med" len="med"/>
                <a:tailEnd type="none" w="med" len="med"/>
              </a:ln>
            </p:spPr>
            <p:txBody>
              <a:bodyPr wrap="none" anchor="ctr"/>
              <a:lstStyle/>
              <a:p>
                <a:endParaRPr lang="en-US"/>
              </a:p>
            </p:txBody>
          </p:sp>
        </p:grpSp>
        <p:grpSp>
          <p:nvGrpSpPr>
            <p:cNvPr id="11" name="Group 9"/>
            <p:cNvGrpSpPr>
              <a:grpSpLocks/>
            </p:cNvGrpSpPr>
            <p:nvPr/>
          </p:nvGrpSpPr>
          <p:grpSpPr bwMode="auto">
            <a:xfrm>
              <a:off x="3696" y="960"/>
              <a:ext cx="133" cy="384"/>
              <a:chOff x="1440" y="624"/>
              <a:chExt cx="144" cy="384"/>
            </a:xfrm>
          </p:grpSpPr>
          <p:sp>
            <p:nvSpPr>
              <p:cNvPr id="34" name="Line 10"/>
              <p:cNvSpPr>
                <a:spLocks noChangeShapeType="1"/>
              </p:cNvSpPr>
              <p:nvPr/>
            </p:nvSpPr>
            <p:spPr bwMode="auto">
              <a:xfrm>
                <a:off x="1440" y="672"/>
                <a:ext cx="1" cy="2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5" name="Line 11"/>
              <p:cNvSpPr>
                <a:spLocks noChangeShapeType="1"/>
              </p:cNvSpPr>
              <p:nvPr/>
            </p:nvSpPr>
            <p:spPr bwMode="auto">
              <a:xfrm flipV="1">
                <a:off x="1440" y="624"/>
                <a:ext cx="144"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6" name="Line 12"/>
              <p:cNvSpPr>
                <a:spLocks noChangeShapeType="1"/>
              </p:cNvSpPr>
              <p:nvPr/>
            </p:nvSpPr>
            <p:spPr bwMode="auto">
              <a:xfrm>
                <a:off x="1440" y="864"/>
                <a:ext cx="144"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 name="Freeform 13"/>
              <p:cNvSpPr>
                <a:spLocks/>
              </p:cNvSpPr>
              <p:nvPr/>
            </p:nvSpPr>
            <p:spPr bwMode="auto">
              <a:xfrm>
                <a:off x="1488" y="912"/>
                <a:ext cx="96" cy="96"/>
              </a:xfrm>
              <a:custGeom>
                <a:avLst/>
                <a:gdLst>
                  <a:gd name="T0" fmla="*/ 96 w 96"/>
                  <a:gd name="T1" fmla="*/ 96 h 96"/>
                  <a:gd name="T2" fmla="*/ 48 w 96"/>
                  <a:gd name="T3" fmla="*/ 0 h 96"/>
                  <a:gd name="T4" fmla="*/ 0 w 96"/>
                  <a:gd name="T5" fmla="*/ 48 h 96"/>
                  <a:gd name="T6" fmla="*/ 96 w 96"/>
                  <a:gd name="T7" fmla="*/ 96 h 96"/>
                  <a:gd name="T8" fmla="*/ 0 60000 65536"/>
                  <a:gd name="T9" fmla="*/ 0 60000 65536"/>
                  <a:gd name="T10" fmla="*/ 0 60000 65536"/>
                  <a:gd name="T11" fmla="*/ 0 60000 65536"/>
                  <a:gd name="T12" fmla="*/ 0 w 96"/>
                  <a:gd name="T13" fmla="*/ 0 h 96"/>
                  <a:gd name="T14" fmla="*/ 96 w 96"/>
                  <a:gd name="T15" fmla="*/ 96 h 96"/>
                </a:gdLst>
                <a:ahLst/>
                <a:cxnLst>
                  <a:cxn ang="T8">
                    <a:pos x="T0" y="T1"/>
                  </a:cxn>
                  <a:cxn ang="T9">
                    <a:pos x="T2" y="T3"/>
                  </a:cxn>
                  <a:cxn ang="T10">
                    <a:pos x="T4" y="T5"/>
                  </a:cxn>
                  <a:cxn ang="T11">
                    <a:pos x="T6" y="T7"/>
                  </a:cxn>
                </a:cxnLst>
                <a:rect l="T12" t="T13" r="T14" b="T15"/>
                <a:pathLst>
                  <a:path w="96" h="96">
                    <a:moveTo>
                      <a:pt x="96" y="96"/>
                    </a:moveTo>
                    <a:lnTo>
                      <a:pt x="48" y="0"/>
                    </a:lnTo>
                    <a:lnTo>
                      <a:pt x="0" y="48"/>
                    </a:lnTo>
                    <a:lnTo>
                      <a:pt x="96" y="96"/>
                    </a:lnTo>
                    <a:close/>
                  </a:path>
                </a:pathLst>
              </a:custGeom>
              <a:solidFill>
                <a:schemeClr val="bg1"/>
              </a:solidFill>
              <a:ln w="9525" cap="flat" cmpd="sng">
                <a:solidFill>
                  <a:schemeClr val="tx1"/>
                </a:solidFill>
                <a:prstDash val="solid"/>
                <a:round/>
                <a:headEnd type="none" w="med" len="med"/>
                <a:tailEnd type="none" w="med" len="med"/>
              </a:ln>
            </p:spPr>
            <p:txBody>
              <a:bodyPr wrap="none" anchor="ctr"/>
              <a:lstStyle/>
              <a:p>
                <a:endParaRPr lang="en-US"/>
              </a:p>
            </p:txBody>
          </p:sp>
        </p:grpSp>
        <p:sp>
          <p:nvSpPr>
            <p:cNvPr id="12" name="Line 14"/>
            <p:cNvSpPr>
              <a:spLocks noChangeShapeType="1"/>
            </p:cNvSpPr>
            <p:nvPr/>
          </p:nvSpPr>
          <p:spPr bwMode="auto">
            <a:xfrm>
              <a:off x="3840" y="1344"/>
              <a:ext cx="72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3" name="Line 15"/>
            <p:cNvSpPr>
              <a:spLocks noChangeShapeType="1"/>
            </p:cNvSpPr>
            <p:nvPr/>
          </p:nvSpPr>
          <p:spPr bwMode="auto">
            <a:xfrm>
              <a:off x="4224" y="1344"/>
              <a:ext cx="0" cy="62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14" name="Group 16"/>
            <p:cNvGrpSpPr>
              <a:grpSpLocks/>
            </p:cNvGrpSpPr>
            <p:nvPr/>
          </p:nvGrpSpPr>
          <p:grpSpPr bwMode="auto">
            <a:xfrm>
              <a:off x="3840" y="336"/>
              <a:ext cx="44" cy="480"/>
              <a:chOff x="1728" y="1728"/>
              <a:chExt cx="48" cy="480"/>
            </a:xfrm>
          </p:grpSpPr>
          <p:sp>
            <p:nvSpPr>
              <p:cNvPr id="32" name="Freeform 17"/>
              <p:cNvSpPr>
                <a:spLocks/>
              </p:cNvSpPr>
              <p:nvPr/>
            </p:nvSpPr>
            <p:spPr bwMode="auto">
              <a:xfrm>
                <a:off x="1728" y="1824"/>
                <a:ext cx="48" cy="384"/>
              </a:xfrm>
              <a:custGeom>
                <a:avLst/>
                <a:gdLst>
                  <a:gd name="T0" fmla="*/ 0 w 48"/>
                  <a:gd name="T1" fmla="*/ 0 h 384"/>
                  <a:gd name="T2" fmla="*/ 48 w 48"/>
                  <a:gd name="T3" fmla="*/ 48 h 384"/>
                  <a:gd name="T4" fmla="*/ 0 w 48"/>
                  <a:gd name="T5" fmla="*/ 96 h 384"/>
                  <a:gd name="T6" fmla="*/ 48 w 48"/>
                  <a:gd name="T7" fmla="*/ 144 h 384"/>
                  <a:gd name="T8" fmla="*/ 0 w 48"/>
                  <a:gd name="T9" fmla="*/ 192 h 384"/>
                  <a:gd name="T10" fmla="*/ 48 w 48"/>
                  <a:gd name="T11" fmla="*/ 240 h 384"/>
                  <a:gd name="T12" fmla="*/ 0 w 48"/>
                  <a:gd name="T13" fmla="*/ 288 h 384"/>
                  <a:gd name="T14" fmla="*/ 0 w 48"/>
                  <a:gd name="T15" fmla="*/ 384 h 384"/>
                  <a:gd name="T16" fmla="*/ 0 60000 65536"/>
                  <a:gd name="T17" fmla="*/ 0 60000 65536"/>
                  <a:gd name="T18" fmla="*/ 0 60000 65536"/>
                  <a:gd name="T19" fmla="*/ 0 60000 65536"/>
                  <a:gd name="T20" fmla="*/ 0 60000 65536"/>
                  <a:gd name="T21" fmla="*/ 0 60000 65536"/>
                  <a:gd name="T22" fmla="*/ 0 60000 65536"/>
                  <a:gd name="T23" fmla="*/ 0 60000 65536"/>
                  <a:gd name="T24" fmla="*/ 0 w 48"/>
                  <a:gd name="T25" fmla="*/ 0 h 384"/>
                  <a:gd name="T26" fmla="*/ 48 w 48"/>
                  <a:gd name="T27" fmla="*/ 384 h 38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8" h="384">
                    <a:moveTo>
                      <a:pt x="0" y="0"/>
                    </a:moveTo>
                    <a:lnTo>
                      <a:pt x="48" y="48"/>
                    </a:lnTo>
                    <a:lnTo>
                      <a:pt x="0" y="96"/>
                    </a:lnTo>
                    <a:lnTo>
                      <a:pt x="48" y="144"/>
                    </a:lnTo>
                    <a:lnTo>
                      <a:pt x="0" y="192"/>
                    </a:lnTo>
                    <a:lnTo>
                      <a:pt x="48" y="240"/>
                    </a:lnTo>
                    <a:lnTo>
                      <a:pt x="0" y="288"/>
                    </a:lnTo>
                    <a:lnTo>
                      <a:pt x="0" y="384"/>
                    </a:lnTo>
                  </a:path>
                </a:pathLst>
              </a:custGeom>
              <a:noFill/>
              <a:ln w="9525" cap="flat"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33" name="Line 18"/>
              <p:cNvSpPr>
                <a:spLocks noChangeShapeType="1"/>
              </p:cNvSpPr>
              <p:nvPr/>
            </p:nvSpPr>
            <p:spPr bwMode="auto">
              <a:xfrm flipV="1">
                <a:off x="1728" y="1728"/>
                <a:ext cx="1"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15" name="Group 19"/>
            <p:cNvGrpSpPr>
              <a:grpSpLocks/>
            </p:cNvGrpSpPr>
            <p:nvPr/>
          </p:nvGrpSpPr>
          <p:grpSpPr bwMode="auto">
            <a:xfrm>
              <a:off x="4560" y="336"/>
              <a:ext cx="44" cy="480"/>
              <a:chOff x="1728" y="1728"/>
              <a:chExt cx="48" cy="480"/>
            </a:xfrm>
          </p:grpSpPr>
          <p:sp>
            <p:nvSpPr>
              <p:cNvPr id="30" name="Freeform 20"/>
              <p:cNvSpPr>
                <a:spLocks/>
              </p:cNvSpPr>
              <p:nvPr/>
            </p:nvSpPr>
            <p:spPr bwMode="auto">
              <a:xfrm>
                <a:off x="1728" y="1824"/>
                <a:ext cx="48" cy="384"/>
              </a:xfrm>
              <a:custGeom>
                <a:avLst/>
                <a:gdLst>
                  <a:gd name="T0" fmla="*/ 0 w 48"/>
                  <a:gd name="T1" fmla="*/ 0 h 384"/>
                  <a:gd name="T2" fmla="*/ 48 w 48"/>
                  <a:gd name="T3" fmla="*/ 48 h 384"/>
                  <a:gd name="T4" fmla="*/ 0 w 48"/>
                  <a:gd name="T5" fmla="*/ 96 h 384"/>
                  <a:gd name="T6" fmla="*/ 48 w 48"/>
                  <a:gd name="T7" fmla="*/ 144 h 384"/>
                  <a:gd name="T8" fmla="*/ 0 w 48"/>
                  <a:gd name="T9" fmla="*/ 192 h 384"/>
                  <a:gd name="T10" fmla="*/ 48 w 48"/>
                  <a:gd name="T11" fmla="*/ 240 h 384"/>
                  <a:gd name="T12" fmla="*/ 0 w 48"/>
                  <a:gd name="T13" fmla="*/ 288 h 384"/>
                  <a:gd name="T14" fmla="*/ 0 w 48"/>
                  <a:gd name="T15" fmla="*/ 384 h 384"/>
                  <a:gd name="T16" fmla="*/ 0 60000 65536"/>
                  <a:gd name="T17" fmla="*/ 0 60000 65536"/>
                  <a:gd name="T18" fmla="*/ 0 60000 65536"/>
                  <a:gd name="T19" fmla="*/ 0 60000 65536"/>
                  <a:gd name="T20" fmla="*/ 0 60000 65536"/>
                  <a:gd name="T21" fmla="*/ 0 60000 65536"/>
                  <a:gd name="T22" fmla="*/ 0 60000 65536"/>
                  <a:gd name="T23" fmla="*/ 0 60000 65536"/>
                  <a:gd name="T24" fmla="*/ 0 w 48"/>
                  <a:gd name="T25" fmla="*/ 0 h 384"/>
                  <a:gd name="T26" fmla="*/ 48 w 48"/>
                  <a:gd name="T27" fmla="*/ 384 h 38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8" h="384">
                    <a:moveTo>
                      <a:pt x="0" y="0"/>
                    </a:moveTo>
                    <a:lnTo>
                      <a:pt x="48" y="48"/>
                    </a:lnTo>
                    <a:lnTo>
                      <a:pt x="0" y="96"/>
                    </a:lnTo>
                    <a:lnTo>
                      <a:pt x="48" y="144"/>
                    </a:lnTo>
                    <a:lnTo>
                      <a:pt x="0" y="192"/>
                    </a:lnTo>
                    <a:lnTo>
                      <a:pt x="48" y="240"/>
                    </a:lnTo>
                    <a:lnTo>
                      <a:pt x="0" y="288"/>
                    </a:lnTo>
                    <a:lnTo>
                      <a:pt x="0" y="384"/>
                    </a:lnTo>
                  </a:path>
                </a:pathLst>
              </a:custGeom>
              <a:noFill/>
              <a:ln w="9525" cap="flat"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31" name="Line 21"/>
              <p:cNvSpPr>
                <a:spLocks noChangeShapeType="1"/>
              </p:cNvSpPr>
              <p:nvPr/>
            </p:nvSpPr>
            <p:spPr bwMode="auto">
              <a:xfrm flipV="1">
                <a:off x="1728" y="1728"/>
                <a:ext cx="1"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6" name="Line 22"/>
            <p:cNvSpPr>
              <a:spLocks noChangeShapeType="1"/>
            </p:cNvSpPr>
            <p:nvPr/>
          </p:nvSpPr>
          <p:spPr bwMode="auto">
            <a:xfrm>
              <a:off x="3840" y="816"/>
              <a:ext cx="0"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7" name="Line 23"/>
            <p:cNvSpPr>
              <a:spLocks noChangeShapeType="1"/>
            </p:cNvSpPr>
            <p:nvPr/>
          </p:nvSpPr>
          <p:spPr bwMode="auto">
            <a:xfrm flipV="1">
              <a:off x="4560" y="816"/>
              <a:ext cx="0"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8" name="Oval 24"/>
            <p:cNvSpPr>
              <a:spLocks noChangeArrowheads="1"/>
            </p:cNvSpPr>
            <p:nvPr/>
          </p:nvSpPr>
          <p:spPr bwMode="auto">
            <a:xfrm>
              <a:off x="4128" y="1584"/>
              <a:ext cx="192" cy="192"/>
            </a:xfrm>
            <a:prstGeom prst="ellipse">
              <a:avLst/>
            </a:prstGeom>
            <a:solidFill>
              <a:schemeClr val="bg1"/>
            </a:solidFill>
            <a:ln w="9525">
              <a:solidFill>
                <a:schemeClr val="tx1"/>
              </a:solidFill>
              <a:round/>
              <a:headEnd/>
              <a:tailEnd/>
            </a:ln>
          </p:spPr>
          <p:txBody>
            <a:bodyPr wrap="none" anchor="ctr"/>
            <a:lstStyle/>
            <a:p>
              <a:endParaRPr lang="en-US" altLang="en-US"/>
            </a:p>
          </p:txBody>
        </p:sp>
        <p:sp>
          <p:nvSpPr>
            <p:cNvPr id="19" name="Line 25"/>
            <p:cNvSpPr>
              <a:spLocks noChangeShapeType="1"/>
            </p:cNvSpPr>
            <p:nvPr/>
          </p:nvSpPr>
          <p:spPr bwMode="auto">
            <a:xfrm>
              <a:off x="3648" y="336"/>
              <a:ext cx="12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0" name="Line 26"/>
            <p:cNvSpPr>
              <a:spLocks noChangeShapeType="1"/>
            </p:cNvSpPr>
            <p:nvPr/>
          </p:nvSpPr>
          <p:spPr bwMode="auto">
            <a:xfrm>
              <a:off x="4224" y="1584"/>
              <a:ext cx="0" cy="19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1" name="Line 27"/>
            <p:cNvSpPr>
              <a:spLocks noChangeShapeType="1"/>
            </p:cNvSpPr>
            <p:nvPr/>
          </p:nvSpPr>
          <p:spPr bwMode="auto">
            <a:xfrm>
              <a:off x="4224" y="1920"/>
              <a:ext cx="0" cy="96"/>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2" name="Line 28"/>
            <p:cNvSpPr>
              <a:spLocks noChangeShapeType="1"/>
            </p:cNvSpPr>
            <p:nvPr/>
          </p:nvSpPr>
          <p:spPr bwMode="auto">
            <a:xfrm flipH="1">
              <a:off x="3408" y="1152"/>
              <a:ext cx="288"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3" name="Line 29"/>
            <p:cNvSpPr>
              <a:spLocks noChangeShapeType="1"/>
            </p:cNvSpPr>
            <p:nvPr/>
          </p:nvSpPr>
          <p:spPr bwMode="auto">
            <a:xfrm flipH="1">
              <a:off x="4704" y="1152"/>
              <a:ext cx="288"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4" name="Line 30"/>
            <p:cNvSpPr>
              <a:spLocks noChangeShapeType="1"/>
            </p:cNvSpPr>
            <p:nvPr/>
          </p:nvSpPr>
          <p:spPr bwMode="auto">
            <a:xfrm>
              <a:off x="3840" y="864"/>
              <a:ext cx="24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5" name="Line 31"/>
            <p:cNvSpPr>
              <a:spLocks noChangeShapeType="1"/>
            </p:cNvSpPr>
            <p:nvPr/>
          </p:nvSpPr>
          <p:spPr bwMode="auto">
            <a:xfrm flipH="1">
              <a:off x="4320" y="864"/>
              <a:ext cx="24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6" name="Text Box 32"/>
            <p:cNvSpPr txBox="1">
              <a:spLocks noChangeArrowheads="1"/>
            </p:cNvSpPr>
            <p:nvPr/>
          </p:nvSpPr>
          <p:spPr bwMode="auto">
            <a:xfrm>
              <a:off x="4032" y="672"/>
              <a:ext cx="315"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ctr" eaLnBrk="0" hangingPunct="0"/>
              <a:r>
                <a:rPr lang="en-US" altLang="en-US" sz="1400">
                  <a:latin typeface="Times New Roman" pitchFamily="18" charset="0"/>
                </a:rPr>
                <a:t>vout</a:t>
              </a:r>
            </a:p>
          </p:txBody>
        </p:sp>
        <p:sp>
          <p:nvSpPr>
            <p:cNvPr id="27" name="Text Box 33"/>
            <p:cNvSpPr txBox="1">
              <a:spLocks noChangeArrowheads="1"/>
            </p:cNvSpPr>
            <p:nvPr/>
          </p:nvSpPr>
          <p:spPr bwMode="auto">
            <a:xfrm>
              <a:off x="3140" y="960"/>
              <a:ext cx="347"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ctr" eaLnBrk="0" hangingPunct="0"/>
              <a:r>
                <a:rPr lang="en-US" altLang="en-US" sz="1400">
                  <a:latin typeface="Times New Roman" pitchFamily="18" charset="0"/>
                </a:rPr>
                <a:t>Vin+</a:t>
              </a:r>
            </a:p>
          </p:txBody>
        </p:sp>
        <p:sp>
          <p:nvSpPr>
            <p:cNvPr id="28" name="Text Box 34"/>
            <p:cNvSpPr txBox="1">
              <a:spLocks noChangeArrowheads="1"/>
            </p:cNvSpPr>
            <p:nvPr/>
          </p:nvSpPr>
          <p:spPr bwMode="auto">
            <a:xfrm>
              <a:off x="4785" y="960"/>
              <a:ext cx="321"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ctr" eaLnBrk="0" hangingPunct="0"/>
              <a:r>
                <a:rPr lang="en-US" altLang="en-US" sz="1400">
                  <a:latin typeface="Times New Roman" pitchFamily="18" charset="0"/>
                </a:rPr>
                <a:t>Vin-</a:t>
              </a:r>
            </a:p>
          </p:txBody>
        </p:sp>
        <p:sp>
          <p:nvSpPr>
            <p:cNvPr id="29" name="Text Box 35"/>
            <p:cNvSpPr txBox="1">
              <a:spLocks noChangeArrowheads="1"/>
            </p:cNvSpPr>
            <p:nvPr/>
          </p:nvSpPr>
          <p:spPr bwMode="auto">
            <a:xfrm>
              <a:off x="3792" y="2112"/>
              <a:ext cx="846"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ctr" eaLnBrk="0" hangingPunct="0"/>
              <a:r>
                <a:rPr lang="en-US" altLang="en-US" sz="1400">
                  <a:latin typeface="Times New Roman" pitchFamily="18" charset="0"/>
                </a:rPr>
                <a:t>Differential Pair</a:t>
              </a:r>
            </a:p>
          </p:txBody>
        </p:sp>
      </p:grpSp>
      <p:grpSp>
        <p:nvGrpSpPr>
          <p:cNvPr id="42" name="Group 36"/>
          <p:cNvGrpSpPr>
            <a:grpSpLocks/>
          </p:cNvGrpSpPr>
          <p:nvPr/>
        </p:nvGrpSpPr>
        <p:grpSpPr bwMode="auto">
          <a:xfrm>
            <a:off x="1531673" y="1600200"/>
            <a:ext cx="2478087" cy="3276600"/>
            <a:chOff x="624" y="240"/>
            <a:chExt cx="1561" cy="2064"/>
          </a:xfrm>
        </p:grpSpPr>
        <p:grpSp>
          <p:nvGrpSpPr>
            <p:cNvPr id="43" name="Group 37"/>
            <p:cNvGrpSpPr>
              <a:grpSpLocks/>
            </p:cNvGrpSpPr>
            <p:nvPr/>
          </p:nvGrpSpPr>
          <p:grpSpPr bwMode="auto">
            <a:xfrm>
              <a:off x="1390" y="1056"/>
              <a:ext cx="133" cy="384"/>
              <a:chOff x="1440" y="624"/>
              <a:chExt cx="144" cy="384"/>
            </a:xfrm>
          </p:grpSpPr>
          <p:sp>
            <p:nvSpPr>
              <p:cNvPr id="69" name="Line 38"/>
              <p:cNvSpPr>
                <a:spLocks noChangeShapeType="1"/>
              </p:cNvSpPr>
              <p:nvPr/>
            </p:nvSpPr>
            <p:spPr bwMode="auto">
              <a:xfrm>
                <a:off x="1440" y="672"/>
                <a:ext cx="1" cy="2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0" name="Line 39"/>
              <p:cNvSpPr>
                <a:spLocks noChangeShapeType="1"/>
              </p:cNvSpPr>
              <p:nvPr/>
            </p:nvSpPr>
            <p:spPr bwMode="auto">
              <a:xfrm flipV="1">
                <a:off x="1440" y="624"/>
                <a:ext cx="144"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1" name="Line 40"/>
              <p:cNvSpPr>
                <a:spLocks noChangeShapeType="1"/>
              </p:cNvSpPr>
              <p:nvPr/>
            </p:nvSpPr>
            <p:spPr bwMode="auto">
              <a:xfrm>
                <a:off x="1440" y="864"/>
                <a:ext cx="144"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2" name="Freeform 41"/>
              <p:cNvSpPr>
                <a:spLocks/>
              </p:cNvSpPr>
              <p:nvPr/>
            </p:nvSpPr>
            <p:spPr bwMode="auto">
              <a:xfrm>
                <a:off x="1488" y="912"/>
                <a:ext cx="96" cy="96"/>
              </a:xfrm>
              <a:custGeom>
                <a:avLst/>
                <a:gdLst>
                  <a:gd name="T0" fmla="*/ 96 w 96"/>
                  <a:gd name="T1" fmla="*/ 96 h 96"/>
                  <a:gd name="T2" fmla="*/ 48 w 96"/>
                  <a:gd name="T3" fmla="*/ 0 h 96"/>
                  <a:gd name="T4" fmla="*/ 0 w 96"/>
                  <a:gd name="T5" fmla="*/ 48 h 96"/>
                  <a:gd name="T6" fmla="*/ 96 w 96"/>
                  <a:gd name="T7" fmla="*/ 96 h 96"/>
                  <a:gd name="T8" fmla="*/ 0 60000 65536"/>
                  <a:gd name="T9" fmla="*/ 0 60000 65536"/>
                  <a:gd name="T10" fmla="*/ 0 60000 65536"/>
                  <a:gd name="T11" fmla="*/ 0 60000 65536"/>
                  <a:gd name="T12" fmla="*/ 0 w 96"/>
                  <a:gd name="T13" fmla="*/ 0 h 96"/>
                  <a:gd name="T14" fmla="*/ 96 w 96"/>
                  <a:gd name="T15" fmla="*/ 96 h 96"/>
                </a:gdLst>
                <a:ahLst/>
                <a:cxnLst>
                  <a:cxn ang="T8">
                    <a:pos x="T0" y="T1"/>
                  </a:cxn>
                  <a:cxn ang="T9">
                    <a:pos x="T2" y="T3"/>
                  </a:cxn>
                  <a:cxn ang="T10">
                    <a:pos x="T4" y="T5"/>
                  </a:cxn>
                  <a:cxn ang="T11">
                    <a:pos x="T6" y="T7"/>
                  </a:cxn>
                </a:cxnLst>
                <a:rect l="T12" t="T13" r="T14" b="T15"/>
                <a:pathLst>
                  <a:path w="96" h="96">
                    <a:moveTo>
                      <a:pt x="96" y="96"/>
                    </a:moveTo>
                    <a:lnTo>
                      <a:pt x="48" y="0"/>
                    </a:lnTo>
                    <a:lnTo>
                      <a:pt x="0" y="48"/>
                    </a:lnTo>
                    <a:lnTo>
                      <a:pt x="96" y="96"/>
                    </a:lnTo>
                    <a:close/>
                  </a:path>
                </a:pathLst>
              </a:custGeom>
              <a:solidFill>
                <a:schemeClr val="bg1"/>
              </a:solidFill>
              <a:ln w="9525" cap="flat" cmpd="sng">
                <a:solidFill>
                  <a:schemeClr val="tx1"/>
                </a:solidFill>
                <a:prstDash val="solid"/>
                <a:round/>
                <a:headEnd type="none" w="med" len="med"/>
                <a:tailEnd type="none" w="med" len="med"/>
              </a:ln>
            </p:spPr>
            <p:txBody>
              <a:bodyPr wrap="none" anchor="ctr"/>
              <a:lstStyle/>
              <a:p>
                <a:endParaRPr lang="en-US"/>
              </a:p>
            </p:txBody>
          </p:sp>
        </p:grpSp>
        <p:sp>
          <p:nvSpPr>
            <p:cNvPr id="44" name="Line 42"/>
            <p:cNvSpPr>
              <a:spLocks noChangeShapeType="1"/>
            </p:cNvSpPr>
            <p:nvPr/>
          </p:nvSpPr>
          <p:spPr bwMode="auto">
            <a:xfrm flipH="1">
              <a:off x="1523" y="1056"/>
              <a:ext cx="178" cy="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 name="Line 43"/>
            <p:cNvSpPr>
              <a:spLocks noChangeShapeType="1"/>
            </p:cNvSpPr>
            <p:nvPr/>
          </p:nvSpPr>
          <p:spPr bwMode="auto">
            <a:xfrm>
              <a:off x="1125" y="1248"/>
              <a:ext cx="26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46" name="Group 44"/>
            <p:cNvGrpSpPr>
              <a:grpSpLocks/>
            </p:cNvGrpSpPr>
            <p:nvPr/>
          </p:nvGrpSpPr>
          <p:grpSpPr bwMode="auto">
            <a:xfrm>
              <a:off x="816" y="432"/>
              <a:ext cx="44" cy="480"/>
              <a:chOff x="1728" y="1728"/>
              <a:chExt cx="48" cy="480"/>
            </a:xfrm>
          </p:grpSpPr>
          <p:sp>
            <p:nvSpPr>
              <p:cNvPr id="67" name="Freeform 45"/>
              <p:cNvSpPr>
                <a:spLocks/>
              </p:cNvSpPr>
              <p:nvPr/>
            </p:nvSpPr>
            <p:spPr bwMode="auto">
              <a:xfrm>
                <a:off x="1728" y="1824"/>
                <a:ext cx="48" cy="384"/>
              </a:xfrm>
              <a:custGeom>
                <a:avLst/>
                <a:gdLst>
                  <a:gd name="T0" fmla="*/ 0 w 48"/>
                  <a:gd name="T1" fmla="*/ 0 h 384"/>
                  <a:gd name="T2" fmla="*/ 48 w 48"/>
                  <a:gd name="T3" fmla="*/ 48 h 384"/>
                  <a:gd name="T4" fmla="*/ 0 w 48"/>
                  <a:gd name="T5" fmla="*/ 96 h 384"/>
                  <a:gd name="T6" fmla="*/ 48 w 48"/>
                  <a:gd name="T7" fmla="*/ 144 h 384"/>
                  <a:gd name="T8" fmla="*/ 0 w 48"/>
                  <a:gd name="T9" fmla="*/ 192 h 384"/>
                  <a:gd name="T10" fmla="*/ 48 w 48"/>
                  <a:gd name="T11" fmla="*/ 240 h 384"/>
                  <a:gd name="T12" fmla="*/ 0 w 48"/>
                  <a:gd name="T13" fmla="*/ 288 h 384"/>
                  <a:gd name="T14" fmla="*/ 0 w 48"/>
                  <a:gd name="T15" fmla="*/ 384 h 384"/>
                  <a:gd name="T16" fmla="*/ 0 60000 65536"/>
                  <a:gd name="T17" fmla="*/ 0 60000 65536"/>
                  <a:gd name="T18" fmla="*/ 0 60000 65536"/>
                  <a:gd name="T19" fmla="*/ 0 60000 65536"/>
                  <a:gd name="T20" fmla="*/ 0 60000 65536"/>
                  <a:gd name="T21" fmla="*/ 0 60000 65536"/>
                  <a:gd name="T22" fmla="*/ 0 60000 65536"/>
                  <a:gd name="T23" fmla="*/ 0 60000 65536"/>
                  <a:gd name="T24" fmla="*/ 0 w 48"/>
                  <a:gd name="T25" fmla="*/ 0 h 384"/>
                  <a:gd name="T26" fmla="*/ 48 w 48"/>
                  <a:gd name="T27" fmla="*/ 384 h 38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8" h="384">
                    <a:moveTo>
                      <a:pt x="0" y="0"/>
                    </a:moveTo>
                    <a:lnTo>
                      <a:pt x="48" y="48"/>
                    </a:lnTo>
                    <a:lnTo>
                      <a:pt x="0" y="96"/>
                    </a:lnTo>
                    <a:lnTo>
                      <a:pt x="48" y="144"/>
                    </a:lnTo>
                    <a:lnTo>
                      <a:pt x="0" y="192"/>
                    </a:lnTo>
                    <a:lnTo>
                      <a:pt x="48" y="240"/>
                    </a:lnTo>
                    <a:lnTo>
                      <a:pt x="0" y="288"/>
                    </a:lnTo>
                    <a:lnTo>
                      <a:pt x="0" y="384"/>
                    </a:lnTo>
                  </a:path>
                </a:pathLst>
              </a:custGeom>
              <a:noFill/>
              <a:ln w="9525" cap="flat"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68" name="Line 46"/>
              <p:cNvSpPr>
                <a:spLocks noChangeShapeType="1"/>
              </p:cNvSpPr>
              <p:nvPr/>
            </p:nvSpPr>
            <p:spPr bwMode="auto">
              <a:xfrm flipV="1">
                <a:off x="1728" y="1728"/>
                <a:ext cx="1"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47" name="Text Box 47"/>
            <p:cNvSpPr txBox="1">
              <a:spLocks noChangeArrowheads="1"/>
            </p:cNvSpPr>
            <p:nvPr/>
          </p:nvSpPr>
          <p:spPr bwMode="auto">
            <a:xfrm>
              <a:off x="1926" y="960"/>
              <a:ext cx="259"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ctr" eaLnBrk="0" hangingPunct="0"/>
              <a:r>
                <a:rPr lang="en-US" altLang="en-US" sz="1400">
                  <a:latin typeface="Times New Roman" pitchFamily="18" charset="0"/>
                </a:rPr>
                <a:t>out</a:t>
              </a:r>
            </a:p>
          </p:txBody>
        </p:sp>
        <p:grpSp>
          <p:nvGrpSpPr>
            <p:cNvPr id="48" name="Group 48"/>
            <p:cNvGrpSpPr>
              <a:grpSpLocks/>
            </p:cNvGrpSpPr>
            <p:nvPr/>
          </p:nvGrpSpPr>
          <p:grpSpPr bwMode="auto">
            <a:xfrm flipH="1">
              <a:off x="816" y="1056"/>
              <a:ext cx="144" cy="384"/>
              <a:chOff x="1440" y="624"/>
              <a:chExt cx="144" cy="384"/>
            </a:xfrm>
          </p:grpSpPr>
          <p:sp>
            <p:nvSpPr>
              <p:cNvPr id="63" name="Line 49"/>
              <p:cNvSpPr>
                <a:spLocks noChangeShapeType="1"/>
              </p:cNvSpPr>
              <p:nvPr/>
            </p:nvSpPr>
            <p:spPr bwMode="auto">
              <a:xfrm>
                <a:off x="1440" y="672"/>
                <a:ext cx="1" cy="2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4" name="Line 50"/>
              <p:cNvSpPr>
                <a:spLocks noChangeShapeType="1"/>
              </p:cNvSpPr>
              <p:nvPr/>
            </p:nvSpPr>
            <p:spPr bwMode="auto">
              <a:xfrm flipV="1">
                <a:off x="1440" y="624"/>
                <a:ext cx="144"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5" name="Line 51"/>
              <p:cNvSpPr>
                <a:spLocks noChangeShapeType="1"/>
              </p:cNvSpPr>
              <p:nvPr/>
            </p:nvSpPr>
            <p:spPr bwMode="auto">
              <a:xfrm>
                <a:off x="1440" y="864"/>
                <a:ext cx="144"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6" name="Freeform 52"/>
              <p:cNvSpPr>
                <a:spLocks/>
              </p:cNvSpPr>
              <p:nvPr/>
            </p:nvSpPr>
            <p:spPr bwMode="auto">
              <a:xfrm>
                <a:off x="1488" y="912"/>
                <a:ext cx="96" cy="96"/>
              </a:xfrm>
              <a:custGeom>
                <a:avLst/>
                <a:gdLst>
                  <a:gd name="T0" fmla="*/ 96 w 96"/>
                  <a:gd name="T1" fmla="*/ 96 h 96"/>
                  <a:gd name="T2" fmla="*/ 48 w 96"/>
                  <a:gd name="T3" fmla="*/ 0 h 96"/>
                  <a:gd name="T4" fmla="*/ 0 w 96"/>
                  <a:gd name="T5" fmla="*/ 48 h 96"/>
                  <a:gd name="T6" fmla="*/ 96 w 96"/>
                  <a:gd name="T7" fmla="*/ 96 h 96"/>
                  <a:gd name="T8" fmla="*/ 0 60000 65536"/>
                  <a:gd name="T9" fmla="*/ 0 60000 65536"/>
                  <a:gd name="T10" fmla="*/ 0 60000 65536"/>
                  <a:gd name="T11" fmla="*/ 0 60000 65536"/>
                  <a:gd name="T12" fmla="*/ 0 w 96"/>
                  <a:gd name="T13" fmla="*/ 0 h 96"/>
                  <a:gd name="T14" fmla="*/ 96 w 96"/>
                  <a:gd name="T15" fmla="*/ 96 h 96"/>
                </a:gdLst>
                <a:ahLst/>
                <a:cxnLst>
                  <a:cxn ang="T8">
                    <a:pos x="T0" y="T1"/>
                  </a:cxn>
                  <a:cxn ang="T9">
                    <a:pos x="T2" y="T3"/>
                  </a:cxn>
                  <a:cxn ang="T10">
                    <a:pos x="T4" y="T5"/>
                  </a:cxn>
                  <a:cxn ang="T11">
                    <a:pos x="T6" y="T7"/>
                  </a:cxn>
                </a:cxnLst>
                <a:rect l="T12" t="T13" r="T14" b="T15"/>
                <a:pathLst>
                  <a:path w="96" h="96">
                    <a:moveTo>
                      <a:pt x="96" y="96"/>
                    </a:moveTo>
                    <a:lnTo>
                      <a:pt x="48" y="0"/>
                    </a:lnTo>
                    <a:lnTo>
                      <a:pt x="0" y="48"/>
                    </a:lnTo>
                    <a:lnTo>
                      <a:pt x="96" y="96"/>
                    </a:lnTo>
                    <a:close/>
                  </a:path>
                </a:pathLst>
              </a:custGeom>
              <a:solidFill>
                <a:schemeClr val="bg1"/>
              </a:solidFill>
              <a:ln w="9525" cap="flat" cmpd="sng">
                <a:solidFill>
                  <a:schemeClr val="tx1"/>
                </a:solidFill>
                <a:prstDash val="solid"/>
                <a:round/>
                <a:headEnd type="none" w="med" len="med"/>
                <a:tailEnd type="none" w="med" len="med"/>
              </a:ln>
            </p:spPr>
            <p:txBody>
              <a:bodyPr wrap="none" anchor="ctr"/>
              <a:lstStyle/>
              <a:p>
                <a:endParaRPr lang="en-US"/>
              </a:p>
            </p:txBody>
          </p:sp>
        </p:grpSp>
        <p:sp>
          <p:nvSpPr>
            <p:cNvPr id="49" name="Freeform 53"/>
            <p:cNvSpPr>
              <a:spLocks/>
            </p:cNvSpPr>
            <p:nvPr/>
          </p:nvSpPr>
          <p:spPr bwMode="auto">
            <a:xfrm>
              <a:off x="960" y="1248"/>
              <a:ext cx="192" cy="48"/>
            </a:xfrm>
            <a:custGeom>
              <a:avLst/>
              <a:gdLst>
                <a:gd name="T0" fmla="*/ 607 w 144"/>
                <a:gd name="T1" fmla="*/ 0 h 624"/>
                <a:gd name="T2" fmla="*/ 0 w 144"/>
                <a:gd name="T3" fmla="*/ 0 h 624"/>
                <a:gd name="T4" fmla="*/ 0 w 144"/>
                <a:gd name="T5" fmla="*/ 0 h 624"/>
                <a:gd name="T6" fmla="*/ 0 60000 65536"/>
                <a:gd name="T7" fmla="*/ 0 60000 65536"/>
                <a:gd name="T8" fmla="*/ 0 60000 65536"/>
                <a:gd name="T9" fmla="*/ 0 w 144"/>
                <a:gd name="T10" fmla="*/ 0 h 624"/>
                <a:gd name="T11" fmla="*/ 144 w 144"/>
                <a:gd name="T12" fmla="*/ 624 h 624"/>
              </a:gdLst>
              <a:ahLst/>
              <a:cxnLst>
                <a:cxn ang="T6">
                  <a:pos x="T0" y="T1"/>
                </a:cxn>
                <a:cxn ang="T7">
                  <a:pos x="T2" y="T3"/>
                </a:cxn>
                <a:cxn ang="T8">
                  <a:pos x="T4" y="T5"/>
                </a:cxn>
              </a:cxnLst>
              <a:rect l="T9" t="T10" r="T11" b="T12"/>
              <a:pathLst>
                <a:path w="144" h="624">
                  <a:moveTo>
                    <a:pt x="144" y="0"/>
                  </a:moveTo>
                  <a:lnTo>
                    <a:pt x="0" y="0"/>
                  </a:lnTo>
                  <a:lnTo>
                    <a:pt x="0" y="624"/>
                  </a:lnTo>
                </a:path>
              </a:pathLst>
            </a:custGeom>
            <a:noFill/>
            <a:ln w="9525" cap="flat"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50" name="Text Box 54"/>
            <p:cNvSpPr txBox="1">
              <a:spLocks noChangeArrowheads="1"/>
            </p:cNvSpPr>
            <p:nvPr/>
          </p:nvSpPr>
          <p:spPr bwMode="auto">
            <a:xfrm>
              <a:off x="672" y="240"/>
              <a:ext cx="347"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ctr" eaLnBrk="0" hangingPunct="0"/>
              <a:r>
                <a:rPr lang="en-US" altLang="en-US" sz="1400">
                  <a:latin typeface="Times New Roman" pitchFamily="18" charset="0"/>
                </a:rPr>
                <a:t>VCC</a:t>
              </a:r>
            </a:p>
          </p:txBody>
        </p:sp>
        <p:sp>
          <p:nvSpPr>
            <p:cNvPr id="51" name="Line 55"/>
            <p:cNvSpPr>
              <a:spLocks noChangeShapeType="1"/>
            </p:cNvSpPr>
            <p:nvPr/>
          </p:nvSpPr>
          <p:spPr bwMode="auto">
            <a:xfrm>
              <a:off x="816" y="1440"/>
              <a:ext cx="0" cy="48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2" name="Line 56"/>
            <p:cNvSpPr>
              <a:spLocks noChangeShapeType="1"/>
            </p:cNvSpPr>
            <p:nvPr/>
          </p:nvSpPr>
          <p:spPr bwMode="auto">
            <a:xfrm>
              <a:off x="816" y="1920"/>
              <a:ext cx="0" cy="96"/>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3" name="Line 57"/>
            <p:cNvSpPr>
              <a:spLocks noChangeShapeType="1"/>
            </p:cNvSpPr>
            <p:nvPr/>
          </p:nvSpPr>
          <p:spPr bwMode="auto">
            <a:xfrm>
              <a:off x="1518" y="1440"/>
              <a:ext cx="0" cy="48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 name="Line 58"/>
            <p:cNvSpPr>
              <a:spLocks noChangeShapeType="1"/>
            </p:cNvSpPr>
            <p:nvPr/>
          </p:nvSpPr>
          <p:spPr bwMode="auto">
            <a:xfrm>
              <a:off x="1518" y="1872"/>
              <a:ext cx="0" cy="144"/>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5" name="Line 59"/>
            <p:cNvSpPr>
              <a:spLocks noChangeShapeType="1"/>
            </p:cNvSpPr>
            <p:nvPr/>
          </p:nvSpPr>
          <p:spPr bwMode="auto">
            <a:xfrm>
              <a:off x="816" y="912"/>
              <a:ext cx="0"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6" name="Freeform 60"/>
            <p:cNvSpPr>
              <a:spLocks/>
            </p:cNvSpPr>
            <p:nvPr/>
          </p:nvSpPr>
          <p:spPr bwMode="auto">
            <a:xfrm>
              <a:off x="816" y="912"/>
              <a:ext cx="336" cy="336"/>
            </a:xfrm>
            <a:custGeom>
              <a:avLst/>
              <a:gdLst>
                <a:gd name="T0" fmla="*/ 0 w 336"/>
                <a:gd name="T1" fmla="*/ 0 h 336"/>
                <a:gd name="T2" fmla="*/ 336 w 336"/>
                <a:gd name="T3" fmla="*/ 0 h 336"/>
                <a:gd name="T4" fmla="*/ 336 w 336"/>
                <a:gd name="T5" fmla="*/ 336 h 336"/>
                <a:gd name="T6" fmla="*/ 0 60000 65536"/>
                <a:gd name="T7" fmla="*/ 0 60000 65536"/>
                <a:gd name="T8" fmla="*/ 0 60000 65536"/>
                <a:gd name="T9" fmla="*/ 0 w 336"/>
                <a:gd name="T10" fmla="*/ 0 h 336"/>
                <a:gd name="T11" fmla="*/ 336 w 336"/>
                <a:gd name="T12" fmla="*/ 336 h 336"/>
              </a:gdLst>
              <a:ahLst/>
              <a:cxnLst>
                <a:cxn ang="T6">
                  <a:pos x="T0" y="T1"/>
                </a:cxn>
                <a:cxn ang="T7">
                  <a:pos x="T2" y="T3"/>
                </a:cxn>
                <a:cxn ang="T8">
                  <a:pos x="T4" y="T5"/>
                </a:cxn>
              </a:cxnLst>
              <a:rect l="T9" t="T10" r="T11" b="T12"/>
              <a:pathLst>
                <a:path w="336" h="336">
                  <a:moveTo>
                    <a:pt x="0" y="0"/>
                  </a:moveTo>
                  <a:lnTo>
                    <a:pt x="336" y="0"/>
                  </a:lnTo>
                  <a:lnTo>
                    <a:pt x="336" y="336"/>
                  </a:lnTo>
                </a:path>
              </a:pathLst>
            </a:custGeom>
            <a:noFill/>
            <a:ln w="9525" cap="flat"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57" name="Line 61"/>
            <p:cNvSpPr>
              <a:spLocks noChangeShapeType="1"/>
            </p:cNvSpPr>
            <p:nvPr/>
          </p:nvSpPr>
          <p:spPr bwMode="auto">
            <a:xfrm>
              <a:off x="720" y="432"/>
              <a:ext cx="240" cy="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 name="Text Box 62"/>
            <p:cNvSpPr txBox="1">
              <a:spLocks noChangeArrowheads="1"/>
            </p:cNvSpPr>
            <p:nvPr/>
          </p:nvSpPr>
          <p:spPr bwMode="auto">
            <a:xfrm>
              <a:off x="912" y="576"/>
              <a:ext cx="916"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ctr" eaLnBrk="0" hangingPunct="0"/>
              <a:r>
                <a:rPr lang="en-US" altLang="en-US" sz="1400">
                  <a:latin typeface="Times New Roman" pitchFamily="18" charset="0"/>
                </a:rPr>
                <a:t>Reference current</a:t>
              </a:r>
            </a:p>
          </p:txBody>
        </p:sp>
        <p:sp>
          <p:nvSpPr>
            <p:cNvPr id="59" name="Line 63"/>
            <p:cNvSpPr>
              <a:spLocks noChangeShapeType="1"/>
            </p:cNvSpPr>
            <p:nvPr/>
          </p:nvSpPr>
          <p:spPr bwMode="auto">
            <a:xfrm>
              <a:off x="672" y="576"/>
              <a:ext cx="0" cy="19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60" name="Text Box 64"/>
            <p:cNvSpPr txBox="1">
              <a:spLocks noChangeArrowheads="1"/>
            </p:cNvSpPr>
            <p:nvPr/>
          </p:nvSpPr>
          <p:spPr bwMode="auto">
            <a:xfrm>
              <a:off x="768" y="2112"/>
              <a:ext cx="825"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ctr" eaLnBrk="0" hangingPunct="0"/>
              <a:r>
                <a:rPr lang="en-US" altLang="en-US" sz="1400">
                  <a:latin typeface="Times New Roman" pitchFamily="18" charset="0"/>
                </a:rPr>
                <a:t>Current Source </a:t>
              </a:r>
            </a:p>
          </p:txBody>
        </p:sp>
        <p:sp>
          <p:nvSpPr>
            <p:cNvPr id="61" name="Text Box 65"/>
            <p:cNvSpPr txBox="1">
              <a:spLocks noChangeArrowheads="1"/>
            </p:cNvSpPr>
            <p:nvPr/>
          </p:nvSpPr>
          <p:spPr bwMode="auto">
            <a:xfrm>
              <a:off x="624" y="1152"/>
              <a:ext cx="197"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ctr" eaLnBrk="0" hangingPunct="0"/>
              <a:r>
                <a:rPr lang="en-US" altLang="en-US" sz="1400">
                  <a:latin typeface="Times New Roman" pitchFamily="18" charset="0"/>
                </a:rPr>
                <a:t>Q</a:t>
              </a:r>
            </a:p>
          </p:txBody>
        </p:sp>
        <p:sp>
          <p:nvSpPr>
            <p:cNvPr id="62" name="Text Box 66"/>
            <p:cNvSpPr txBox="1">
              <a:spLocks noChangeArrowheads="1"/>
            </p:cNvSpPr>
            <p:nvPr/>
          </p:nvSpPr>
          <p:spPr bwMode="auto">
            <a:xfrm>
              <a:off x="1488" y="1152"/>
              <a:ext cx="309"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ctr" eaLnBrk="0" hangingPunct="0"/>
              <a:r>
                <a:rPr lang="en-US" altLang="en-US" sz="1400">
                  <a:latin typeface="Times New Roman" pitchFamily="18" charset="0"/>
                </a:rPr>
                <a:t>Q*n</a:t>
              </a:r>
            </a:p>
          </p:txBody>
        </p:sp>
      </p:grpSp>
      <p:grpSp>
        <p:nvGrpSpPr>
          <p:cNvPr id="73" name="Group 67"/>
          <p:cNvGrpSpPr>
            <a:grpSpLocks/>
          </p:cNvGrpSpPr>
          <p:nvPr/>
        </p:nvGrpSpPr>
        <p:grpSpPr bwMode="auto">
          <a:xfrm>
            <a:off x="2921010" y="5105404"/>
            <a:ext cx="2973395" cy="534988"/>
            <a:chOff x="2799" y="2592"/>
            <a:chExt cx="1873" cy="337"/>
          </a:xfrm>
        </p:grpSpPr>
        <p:sp>
          <p:nvSpPr>
            <p:cNvPr id="74" name="Text Box 68"/>
            <p:cNvSpPr txBox="1">
              <a:spLocks noChangeArrowheads="1"/>
            </p:cNvSpPr>
            <p:nvPr/>
          </p:nvSpPr>
          <p:spPr bwMode="auto">
            <a:xfrm>
              <a:off x="3023" y="2592"/>
              <a:ext cx="1063"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ctr" eaLnBrk="0" hangingPunct="0"/>
              <a:r>
                <a:rPr lang="en-US" altLang="en-US" sz="1400" dirty="0">
                  <a:latin typeface="Times New Roman" pitchFamily="18" charset="0"/>
                </a:rPr>
                <a:t>Good voltage swings</a:t>
              </a:r>
            </a:p>
          </p:txBody>
        </p:sp>
        <p:sp>
          <p:nvSpPr>
            <p:cNvPr id="75" name="Text Box 69"/>
            <p:cNvSpPr txBox="1">
              <a:spLocks noChangeArrowheads="1"/>
            </p:cNvSpPr>
            <p:nvPr/>
          </p:nvSpPr>
          <p:spPr bwMode="auto">
            <a:xfrm>
              <a:off x="2799" y="2735"/>
              <a:ext cx="1873"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ctr" eaLnBrk="0" hangingPunct="0"/>
              <a:r>
                <a:rPr lang="en-US" altLang="en-US" sz="1400" dirty="0" smtClean="0">
                  <a:latin typeface="Times New Roman" pitchFamily="18" charset="0"/>
                </a:rPr>
                <a:t>Common mode output voltage goes up</a:t>
              </a:r>
              <a:endParaRPr lang="en-US" altLang="en-US" sz="1400" dirty="0">
                <a:latin typeface="Times New Roman" pitchFamily="18" charset="0"/>
              </a:endParaRPr>
            </a:p>
          </p:txBody>
        </p:sp>
      </p:grpSp>
      <p:sp>
        <p:nvSpPr>
          <p:cNvPr id="76" name="Oval 71"/>
          <p:cNvSpPr>
            <a:spLocks noChangeArrowheads="1"/>
          </p:cNvSpPr>
          <p:nvPr/>
        </p:nvSpPr>
        <p:spPr bwMode="auto">
          <a:xfrm>
            <a:off x="5715000" y="2781300"/>
            <a:ext cx="76200" cy="76200"/>
          </a:xfrm>
          <a:prstGeom prst="ellipse">
            <a:avLst/>
          </a:prstGeom>
          <a:solidFill>
            <a:srgbClr val="000000"/>
          </a:solidFill>
          <a:ln w="9525">
            <a:solidFill>
              <a:schemeClr val="tx1"/>
            </a:solidFill>
            <a:round/>
            <a:headEnd/>
            <a:tailEnd/>
          </a:ln>
        </p:spPr>
        <p:txBody>
          <a:bodyPr wrap="none" anchor="ctr"/>
          <a:lstStyle/>
          <a:p>
            <a:endParaRPr lang="en-US" altLang="en-US"/>
          </a:p>
        </p:txBody>
      </p:sp>
      <p:sp>
        <p:nvSpPr>
          <p:cNvPr id="77" name="Oval 72"/>
          <p:cNvSpPr>
            <a:spLocks noChangeArrowheads="1"/>
          </p:cNvSpPr>
          <p:nvPr/>
        </p:nvSpPr>
        <p:spPr bwMode="auto">
          <a:xfrm>
            <a:off x="2284413" y="3162300"/>
            <a:ext cx="76200" cy="76200"/>
          </a:xfrm>
          <a:prstGeom prst="ellipse">
            <a:avLst/>
          </a:prstGeom>
          <a:solidFill>
            <a:srgbClr val="000000"/>
          </a:solidFill>
          <a:ln w="9525">
            <a:solidFill>
              <a:schemeClr val="tx1"/>
            </a:solidFill>
            <a:round/>
            <a:headEnd/>
            <a:tailEnd/>
          </a:ln>
        </p:spPr>
        <p:txBody>
          <a:bodyPr wrap="none" anchor="ctr"/>
          <a:lstStyle/>
          <a:p>
            <a:endParaRPr lang="en-US" altLang="en-US"/>
          </a:p>
        </p:txBody>
      </p:sp>
      <p:sp>
        <p:nvSpPr>
          <p:cNvPr id="78" name="Oval 73"/>
          <p:cNvSpPr>
            <a:spLocks noChangeArrowheads="1"/>
          </p:cNvSpPr>
          <p:nvPr/>
        </p:nvSpPr>
        <p:spPr bwMode="auto">
          <a:xfrm>
            <a:off x="1751013" y="2628900"/>
            <a:ext cx="76200" cy="76200"/>
          </a:xfrm>
          <a:prstGeom prst="ellipse">
            <a:avLst/>
          </a:prstGeom>
          <a:solidFill>
            <a:srgbClr val="000000"/>
          </a:solidFill>
          <a:ln w="9525">
            <a:solidFill>
              <a:schemeClr val="tx1"/>
            </a:solidFill>
            <a:round/>
            <a:headEnd/>
            <a:tailEnd/>
          </a:ln>
        </p:spPr>
        <p:txBody>
          <a:bodyPr wrap="none" anchor="ctr"/>
          <a:lstStyle/>
          <a:p>
            <a:endParaRPr lang="en-US" altLang="en-US"/>
          </a:p>
        </p:txBody>
      </p:sp>
      <p:sp>
        <p:nvSpPr>
          <p:cNvPr id="79" name="Oval 74"/>
          <p:cNvSpPr>
            <a:spLocks noChangeArrowheads="1"/>
          </p:cNvSpPr>
          <p:nvPr/>
        </p:nvSpPr>
        <p:spPr bwMode="auto">
          <a:xfrm>
            <a:off x="6858000" y="2781300"/>
            <a:ext cx="76200" cy="76200"/>
          </a:xfrm>
          <a:prstGeom prst="ellipse">
            <a:avLst/>
          </a:prstGeom>
          <a:solidFill>
            <a:srgbClr val="000000"/>
          </a:solidFill>
          <a:ln w="9525">
            <a:solidFill>
              <a:schemeClr val="tx1"/>
            </a:solidFill>
            <a:round/>
            <a:headEnd/>
            <a:tailEnd/>
          </a:ln>
        </p:spPr>
        <p:txBody>
          <a:bodyPr wrap="none" anchor="ctr"/>
          <a:lstStyle/>
          <a:p>
            <a:endParaRPr lang="en-US" altLang="en-US"/>
          </a:p>
        </p:txBody>
      </p:sp>
      <p:sp>
        <p:nvSpPr>
          <p:cNvPr id="80" name="Oval 75"/>
          <p:cNvSpPr>
            <a:spLocks noChangeArrowheads="1"/>
          </p:cNvSpPr>
          <p:nvPr/>
        </p:nvSpPr>
        <p:spPr bwMode="auto">
          <a:xfrm>
            <a:off x="6324600" y="3543300"/>
            <a:ext cx="76200" cy="76200"/>
          </a:xfrm>
          <a:prstGeom prst="ellipse">
            <a:avLst/>
          </a:prstGeom>
          <a:solidFill>
            <a:srgbClr val="000000"/>
          </a:solidFill>
          <a:ln w="9525">
            <a:solidFill>
              <a:schemeClr val="tx1"/>
            </a:solidFill>
            <a:round/>
            <a:headEnd/>
            <a:tailEnd/>
          </a:ln>
        </p:spPr>
        <p:txBody>
          <a:bodyPr wrap="none" anchor="ctr"/>
          <a:lstStyle/>
          <a:p>
            <a:endParaRPr lang="en-US" altLang="en-US"/>
          </a:p>
        </p:txBody>
      </p:sp>
    </p:spTree>
    <p:extLst>
      <p:ext uri="{BB962C8B-B14F-4D97-AF65-F5344CB8AC3E}">
        <p14:creationId xmlns:p14="http://schemas.microsoft.com/office/powerpoint/2010/main" val="27902017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81B7A3B-0904-4A88-A9D9-88112E274F1B}" type="datetime1">
              <a:rPr lang="en-US" smtClean="0"/>
              <a:t>10/14/2024</a:t>
            </a:fld>
            <a:endParaRPr lang="en-US"/>
          </a:p>
        </p:txBody>
      </p:sp>
      <p:sp>
        <p:nvSpPr>
          <p:cNvPr id="5" name="Footer Placeholder 4"/>
          <p:cNvSpPr>
            <a:spLocks noGrp="1"/>
          </p:cNvSpPr>
          <p:nvPr>
            <p:ph type="ftr" sz="quarter" idx="11"/>
          </p:nvPr>
        </p:nvSpPr>
        <p:spPr/>
        <p:txBody>
          <a:bodyPr/>
          <a:lstStyle/>
          <a:p>
            <a:r>
              <a:rPr lang="en-US" smtClean="0"/>
              <a:t>Wide Band Amplifier -  Ed Fong</a:t>
            </a:r>
            <a:endParaRPr lang="en-US"/>
          </a:p>
        </p:txBody>
      </p:sp>
      <p:sp>
        <p:nvSpPr>
          <p:cNvPr id="6" name="Slide Number Placeholder 5"/>
          <p:cNvSpPr>
            <a:spLocks noGrp="1"/>
          </p:cNvSpPr>
          <p:nvPr>
            <p:ph type="sldNum" sz="quarter" idx="12"/>
          </p:nvPr>
        </p:nvSpPr>
        <p:spPr/>
        <p:txBody>
          <a:bodyPr/>
          <a:lstStyle/>
          <a:p>
            <a:fld id="{8C5D9805-2027-4481-9ED1-39DF6CB8760D}" type="slidenum">
              <a:rPr lang="en-US" smtClean="0"/>
              <a:t>23</a:t>
            </a:fld>
            <a:endParaRPr lang="en-US"/>
          </a:p>
        </p:txBody>
      </p:sp>
      <p:sp>
        <p:nvSpPr>
          <p:cNvPr id="7" name="TextBox 5"/>
          <p:cNvSpPr txBox="1">
            <a:spLocks noChangeArrowheads="1"/>
          </p:cNvSpPr>
          <p:nvPr/>
        </p:nvSpPr>
        <p:spPr bwMode="auto">
          <a:xfrm>
            <a:off x="1435894" y="649288"/>
            <a:ext cx="6172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dirty="0" smtClean="0">
                <a:latin typeface="Times New Roman" pitchFamily="18" charset="0"/>
                <a:cs typeface="Times New Roman" pitchFamily="18" charset="0"/>
              </a:rPr>
              <a:t>Solution -  Capacitors restore DC common mode voltage</a:t>
            </a:r>
            <a:endParaRPr lang="en-US" altLang="en-US" sz="1800" dirty="0">
              <a:latin typeface="Times New Roman" pitchFamily="18" charset="0"/>
              <a:cs typeface="Times New Roman" pitchFamily="18" charset="0"/>
            </a:endParaRPr>
          </a:p>
        </p:txBody>
      </p:sp>
      <p:grpSp>
        <p:nvGrpSpPr>
          <p:cNvPr id="8" name="Group 79"/>
          <p:cNvGrpSpPr>
            <a:grpSpLocks/>
          </p:cNvGrpSpPr>
          <p:nvPr/>
        </p:nvGrpSpPr>
        <p:grpSpPr bwMode="auto">
          <a:xfrm>
            <a:off x="990600" y="1752600"/>
            <a:ext cx="4948238" cy="3527425"/>
            <a:chOff x="1757362" y="1762432"/>
            <a:chExt cx="4948238" cy="3527118"/>
          </a:xfrm>
        </p:grpSpPr>
        <p:sp>
          <p:nvSpPr>
            <p:cNvPr id="9" name="Isosceles Triangle 8"/>
            <p:cNvSpPr/>
            <p:nvPr/>
          </p:nvSpPr>
          <p:spPr>
            <a:xfrm rot="5400000">
              <a:off x="3810063" y="2743365"/>
              <a:ext cx="1447674" cy="1295400"/>
            </a:xfrm>
            <a:prstGeom prst="triangl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tx1"/>
                </a:solidFill>
              </a:endParaRPr>
            </a:p>
          </p:txBody>
        </p:sp>
        <p:grpSp>
          <p:nvGrpSpPr>
            <p:cNvPr id="10" name="Group 32"/>
            <p:cNvGrpSpPr>
              <a:grpSpLocks/>
            </p:cNvGrpSpPr>
            <p:nvPr/>
          </p:nvGrpSpPr>
          <p:grpSpPr bwMode="auto">
            <a:xfrm rot="5400000">
              <a:off x="4224337" y="1567169"/>
              <a:ext cx="381000" cy="771525"/>
              <a:chOff x="3624" y="522"/>
              <a:chExt cx="240" cy="486"/>
            </a:xfrm>
          </p:grpSpPr>
          <p:grpSp>
            <p:nvGrpSpPr>
              <p:cNvPr id="56" name="Group 33"/>
              <p:cNvGrpSpPr>
                <a:grpSpLocks/>
              </p:cNvGrpSpPr>
              <p:nvPr/>
            </p:nvGrpSpPr>
            <p:grpSpPr bwMode="auto">
              <a:xfrm>
                <a:off x="3624" y="712"/>
                <a:ext cx="240" cy="96"/>
                <a:chOff x="3648" y="2400"/>
                <a:chExt cx="240" cy="96"/>
              </a:xfrm>
            </p:grpSpPr>
            <p:sp>
              <p:nvSpPr>
                <p:cNvPr id="59" name="Line 34"/>
                <p:cNvSpPr>
                  <a:spLocks noChangeShapeType="1"/>
                </p:cNvSpPr>
                <p:nvPr/>
              </p:nvSpPr>
              <p:spPr bwMode="auto">
                <a:xfrm>
                  <a:off x="3648" y="2400"/>
                  <a:ext cx="24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 name="Line 35"/>
                <p:cNvSpPr>
                  <a:spLocks noChangeShapeType="1"/>
                </p:cNvSpPr>
                <p:nvPr/>
              </p:nvSpPr>
              <p:spPr bwMode="auto">
                <a:xfrm>
                  <a:off x="3648" y="2496"/>
                  <a:ext cx="24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57" name="Line 36"/>
              <p:cNvSpPr>
                <a:spLocks noChangeShapeType="1"/>
              </p:cNvSpPr>
              <p:nvPr/>
            </p:nvSpPr>
            <p:spPr bwMode="auto">
              <a:xfrm>
                <a:off x="3744" y="816"/>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 name="Line 37"/>
              <p:cNvSpPr>
                <a:spLocks noChangeShapeType="1"/>
              </p:cNvSpPr>
              <p:nvPr/>
            </p:nvSpPr>
            <p:spPr bwMode="auto">
              <a:xfrm flipH="1" flipV="1">
                <a:off x="3744" y="522"/>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1" name="TextBox 13"/>
            <p:cNvSpPr txBox="1">
              <a:spLocks noChangeArrowheads="1"/>
            </p:cNvSpPr>
            <p:nvPr/>
          </p:nvSpPr>
          <p:spPr bwMode="auto">
            <a:xfrm>
              <a:off x="3886200" y="2954592"/>
              <a:ext cx="3048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a:t>+</a:t>
              </a:r>
            </a:p>
          </p:txBody>
        </p:sp>
        <p:sp>
          <p:nvSpPr>
            <p:cNvPr id="12" name="TextBox 14"/>
            <p:cNvSpPr txBox="1">
              <a:spLocks noChangeArrowheads="1"/>
            </p:cNvSpPr>
            <p:nvPr/>
          </p:nvSpPr>
          <p:spPr bwMode="auto">
            <a:xfrm>
              <a:off x="3886200" y="3364468"/>
              <a:ext cx="4191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a:t>-</a:t>
              </a:r>
            </a:p>
          </p:txBody>
        </p:sp>
        <p:sp>
          <p:nvSpPr>
            <p:cNvPr id="13" name="TextBox 15"/>
            <p:cNvSpPr txBox="1">
              <a:spLocks noChangeArrowheads="1"/>
            </p:cNvSpPr>
            <p:nvPr/>
          </p:nvSpPr>
          <p:spPr bwMode="auto">
            <a:xfrm>
              <a:off x="4311448" y="3352800"/>
              <a:ext cx="3048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a:t>+</a:t>
              </a:r>
            </a:p>
          </p:txBody>
        </p:sp>
        <p:sp>
          <p:nvSpPr>
            <p:cNvPr id="14" name="TextBox 16"/>
            <p:cNvSpPr txBox="1">
              <a:spLocks noChangeArrowheads="1"/>
            </p:cNvSpPr>
            <p:nvPr/>
          </p:nvSpPr>
          <p:spPr bwMode="auto">
            <a:xfrm>
              <a:off x="4323736" y="2946596"/>
              <a:ext cx="4191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a:t>-</a:t>
              </a:r>
            </a:p>
          </p:txBody>
        </p:sp>
        <p:cxnSp>
          <p:nvCxnSpPr>
            <p:cNvPr id="15" name="Straight Connector 14"/>
            <p:cNvCxnSpPr>
              <a:stCxn id="57" idx="1"/>
            </p:cNvCxnSpPr>
            <p:nvPr/>
          </p:nvCxnSpPr>
          <p:spPr>
            <a:xfrm flipH="1" flipV="1">
              <a:off x="3429000" y="1952915"/>
              <a:ext cx="60007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V="1">
              <a:off x="3429000" y="1957678"/>
              <a:ext cx="0" cy="117306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H="1">
              <a:off x="3429000" y="3124388"/>
              <a:ext cx="45243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flipV="1">
              <a:off x="4800600" y="1948154"/>
              <a:ext cx="752475"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V="1">
              <a:off x="5562600" y="1951329"/>
              <a:ext cx="0" cy="117306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H="1">
              <a:off x="4714875" y="3124388"/>
              <a:ext cx="8477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H="1">
              <a:off x="3429000" y="2438648"/>
              <a:ext cx="8763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H="1">
              <a:off x="4686300" y="2438648"/>
              <a:ext cx="8763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H="1">
              <a:off x="4305300" y="2362455"/>
              <a:ext cx="342900" cy="7619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4" name="Group 32"/>
            <p:cNvGrpSpPr>
              <a:grpSpLocks/>
            </p:cNvGrpSpPr>
            <p:nvPr/>
          </p:nvGrpSpPr>
          <p:grpSpPr bwMode="auto">
            <a:xfrm rot="5400000">
              <a:off x="4211637" y="4713287"/>
              <a:ext cx="381000" cy="771525"/>
              <a:chOff x="3624" y="522"/>
              <a:chExt cx="240" cy="486"/>
            </a:xfrm>
          </p:grpSpPr>
          <p:grpSp>
            <p:nvGrpSpPr>
              <p:cNvPr id="51" name="Group 33"/>
              <p:cNvGrpSpPr>
                <a:grpSpLocks/>
              </p:cNvGrpSpPr>
              <p:nvPr/>
            </p:nvGrpSpPr>
            <p:grpSpPr bwMode="auto">
              <a:xfrm>
                <a:off x="3624" y="712"/>
                <a:ext cx="240" cy="96"/>
                <a:chOff x="3648" y="2400"/>
                <a:chExt cx="240" cy="96"/>
              </a:xfrm>
            </p:grpSpPr>
            <p:sp>
              <p:nvSpPr>
                <p:cNvPr id="54" name="Line 34"/>
                <p:cNvSpPr>
                  <a:spLocks noChangeShapeType="1"/>
                </p:cNvSpPr>
                <p:nvPr/>
              </p:nvSpPr>
              <p:spPr bwMode="auto">
                <a:xfrm>
                  <a:off x="3648" y="2400"/>
                  <a:ext cx="24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5" name="Line 35"/>
                <p:cNvSpPr>
                  <a:spLocks noChangeShapeType="1"/>
                </p:cNvSpPr>
                <p:nvPr/>
              </p:nvSpPr>
              <p:spPr bwMode="auto">
                <a:xfrm>
                  <a:off x="3648" y="2496"/>
                  <a:ext cx="24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52" name="Line 36"/>
              <p:cNvSpPr>
                <a:spLocks noChangeShapeType="1"/>
              </p:cNvSpPr>
              <p:nvPr/>
            </p:nvSpPr>
            <p:spPr bwMode="auto">
              <a:xfrm>
                <a:off x="3744" y="816"/>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 name="Line 37"/>
              <p:cNvSpPr>
                <a:spLocks noChangeShapeType="1"/>
              </p:cNvSpPr>
              <p:nvPr/>
            </p:nvSpPr>
            <p:spPr bwMode="auto">
              <a:xfrm flipH="1" flipV="1">
                <a:off x="3744" y="522"/>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cxnSp>
          <p:nvCxnSpPr>
            <p:cNvPr id="25" name="Straight Connector 24"/>
            <p:cNvCxnSpPr/>
            <p:nvPr/>
          </p:nvCxnSpPr>
          <p:spPr>
            <a:xfrm flipH="1" flipV="1">
              <a:off x="3429000" y="5099067"/>
              <a:ext cx="60007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H="1" flipV="1">
              <a:off x="4781550" y="5097480"/>
              <a:ext cx="752475"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H="1">
              <a:off x="3429000" y="4495869"/>
              <a:ext cx="8763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H="1">
              <a:off x="4686300" y="4495869"/>
              <a:ext cx="8763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H="1">
              <a:off x="4305300" y="4419676"/>
              <a:ext cx="342900" cy="7619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V="1">
              <a:off x="3429000" y="3581549"/>
              <a:ext cx="0" cy="152386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V="1">
              <a:off x="5562600" y="3657742"/>
              <a:ext cx="0" cy="144767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a:endCxn id="43" idx="1"/>
            </p:cNvCxnSpPr>
            <p:nvPr/>
          </p:nvCxnSpPr>
          <p:spPr>
            <a:xfrm flipH="1" flipV="1">
              <a:off x="3128962" y="3600597"/>
              <a:ext cx="73818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4705350" y="3657742"/>
              <a:ext cx="8477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4" name="Group 32"/>
            <p:cNvGrpSpPr>
              <a:grpSpLocks/>
            </p:cNvGrpSpPr>
            <p:nvPr/>
          </p:nvGrpSpPr>
          <p:grpSpPr bwMode="auto">
            <a:xfrm rot="5400000">
              <a:off x="2547937" y="2738437"/>
              <a:ext cx="381000" cy="771525"/>
              <a:chOff x="3624" y="522"/>
              <a:chExt cx="240" cy="486"/>
            </a:xfrm>
          </p:grpSpPr>
          <p:grpSp>
            <p:nvGrpSpPr>
              <p:cNvPr id="46" name="Group 33"/>
              <p:cNvGrpSpPr>
                <a:grpSpLocks/>
              </p:cNvGrpSpPr>
              <p:nvPr/>
            </p:nvGrpSpPr>
            <p:grpSpPr bwMode="auto">
              <a:xfrm>
                <a:off x="3624" y="712"/>
                <a:ext cx="240" cy="96"/>
                <a:chOff x="3648" y="2400"/>
                <a:chExt cx="240" cy="96"/>
              </a:xfrm>
            </p:grpSpPr>
            <p:sp>
              <p:nvSpPr>
                <p:cNvPr id="49" name="Line 34"/>
                <p:cNvSpPr>
                  <a:spLocks noChangeShapeType="1"/>
                </p:cNvSpPr>
                <p:nvPr/>
              </p:nvSpPr>
              <p:spPr bwMode="auto">
                <a:xfrm>
                  <a:off x="3648" y="2400"/>
                  <a:ext cx="24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 name="Line 35"/>
                <p:cNvSpPr>
                  <a:spLocks noChangeShapeType="1"/>
                </p:cNvSpPr>
                <p:nvPr/>
              </p:nvSpPr>
              <p:spPr bwMode="auto">
                <a:xfrm>
                  <a:off x="3648" y="2496"/>
                  <a:ext cx="24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47" name="Line 36"/>
              <p:cNvSpPr>
                <a:spLocks noChangeShapeType="1"/>
              </p:cNvSpPr>
              <p:nvPr/>
            </p:nvSpPr>
            <p:spPr bwMode="auto">
              <a:xfrm>
                <a:off x="3744" y="816"/>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8" name="Line 37"/>
              <p:cNvSpPr>
                <a:spLocks noChangeShapeType="1"/>
              </p:cNvSpPr>
              <p:nvPr/>
            </p:nvSpPr>
            <p:spPr bwMode="auto">
              <a:xfrm flipH="1" flipV="1">
                <a:off x="3744" y="522"/>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cxnSp>
          <p:nvCxnSpPr>
            <p:cNvPr id="35" name="Straight Connector 34"/>
            <p:cNvCxnSpPr>
              <a:stCxn id="47" idx="1"/>
            </p:cNvCxnSpPr>
            <p:nvPr/>
          </p:nvCxnSpPr>
          <p:spPr>
            <a:xfrm flipH="1" flipV="1">
              <a:off x="2052637" y="3124388"/>
              <a:ext cx="30003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flipV="1">
              <a:off x="3124200" y="3119627"/>
              <a:ext cx="752475"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7" name="Group 32"/>
            <p:cNvGrpSpPr>
              <a:grpSpLocks/>
            </p:cNvGrpSpPr>
            <p:nvPr/>
          </p:nvGrpSpPr>
          <p:grpSpPr bwMode="auto">
            <a:xfrm rot="5400000">
              <a:off x="2552700" y="3214687"/>
              <a:ext cx="381000" cy="771525"/>
              <a:chOff x="3624" y="522"/>
              <a:chExt cx="240" cy="486"/>
            </a:xfrm>
          </p:grpSpPr>
          <p:grpSp>
            <p:nvGrpSpPr>
              <p:cNvPr id="41" name="Group 33"/>
              <p:cNvGrpSpPr>
                <a:grpSpLocks/>
              </p:cNvGrpSpPr>
              <p:nvPr/>
            </p:nvGrpSpPr>
            <p:grpSpPr bwMode="auto">
              <a:xfrm>
                <a:off x="3624" y="712"/>
                <a:ext cx="240" cy="96"/>
                <a:chOff x="3648" y="2400"/>
                <a:chExt cx="240" cy="96"/>
              </a:xfrm>
            </p:grpSpPr>
            <p:sp>
              <p:nvSpPr>
                <p:cNvPr id="44" name="Line 34"/>
                <p:cNvSpPr>
                  <a:spLocks noChangeShapeType="1"/>
                </p:cNvSpPr>
                <p:nvPr/>
              </p:nvSpPr>
              <p:spPr bwMode="auto">
                <a:xfrm>
                  <a:off x="3648" y="2400"/>
                  <a:ext cx="24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 name="Line 35"/>
                <p:cNvSpPr>
                  <a:spLocks noChangeShapeType="1"/>
                </p:cNvSpPr>
                <p:nvPr/>
              </p:nvSpPr>
              <p:spPr bwMode="auto">
                <a:xfrm>
                  <a:off x="3648" y="2496"/>
                  <a:ext cx="24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42" name="Line 36"/>
              <p:cNvSpPr>
                <a:spLocks noChangeShapeType="1"/>
              </p:cNvSpPr>
              <p:nvPr/>
            </p:nvSpPr>
            <p:spPr bwMode="auto">
              <a:xfrm>
                <a:off x="3744" y="816"/>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3" name="Line 37"/>
              <p:cNvSpPr>
                <a:spLocks noChangeShapeType="1"/>
              </p:cNvSpPr>
              <p:nvPr/>
            </p:nvSpPr>
            <p:spPr bwMode="auto">
              <a:xfrm flipH="1" flipV="1">
                <a:off x="3744" y="522"/>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cxnSp>
          <p:nvCxnSpPr>
            <p:cNvPr id="38" name="Straight Connector 37"/>
            <p:cNvCxnSpPr>
              <a:stCxn id="42" idx="1"/>
            </p:cNvCxnSpPr>
            <p:nvPr/>
          </p:nvCxnSpPr>
          <p:spPr>
            <a:xfrm flipH="1" flipV="1">
              <a:off x="2057400" y="3600597"/>
              <a:ext cx="30003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9" name="TextBox 77"/>
            <p:cNvSpPr txBox="1">
              <a:spLocks noChangeArrowheads="1"/>
            </p:cNvSpPr>
            <p:nvPr/>
          </p:nvSpPr>
          <p:spPr bwMode="auto">
            <a:xfrm>
              <a:off x="1757362" y="3200400"/>
              <a:ext cx="12906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a:t>vin</a:t>
              </a:r>
            </a:p>
          </p:txBody>
        </p:sp>
        <p:sp>
          <p:nvSpPr>
            <p:cNvPr id="40" name="TextBox 78"/>
            <p:cNvSpPr txBox="1">
              <a:spLocks noChangeArrowheads="1"/>
            </p:cNvSpPr>
            <p:nvPr/>
          </p:nvSpPr>
          <p:spPr bwMode="auto">
            <a:xfrm>
              <a:off x="5414962" y="3200400"/>
              <a:ext cx="12906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a:t>vout</a:t>
              </a:r>
            </a:p>
          </p:txBody>
        </p:sp>
      </p:grpSp>
      <p:sp>
        <p:nvSpPr>
          <p:cNvPr id="61" name="TextBox 80"/>
          <p:cNvSpPr txBox="1">
            <a:spLocks noChangeArrowheads="1"/>
          </p:cNvSpPr>
          <p:nvPr/>
        </p:nvSpPr>
        <p:spPr bwMode="auto">
          <a:xfrm>
            <a:off x="5410200" y="1447800"/>
            <a:ext cx="2895600"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600" dirty="0">
                <a:latin typeface="Times New Roman" pitchFamily="18" charset="0"/>
                <a:cs typeface="Times New Roman" pitchFamily="18" charset="0"/>
              </a:rPr>
              <a:t>This is DC block so what appears on the left side of the input capacitor can be anything.   The switches </a:t>
            </a:r>
            <a:r>
              <a:rPr lang="en-US" altLang="en-US" sz="1600" dirty="0" err="1">
                <a:latin typeface="Times New Roman" pitchFamily="18" charset="0"/>
                <a:cs typeface="Times New Roman" pitchFamily="18" charset="0"/>
              </a:rPr>
              <a:t>autozero</a:t>
            </a:r>
            <a:r>
              <a:rPr lang="en-US" altLang="en-US" sz="1600" dirty="0">
                <a:latin typeface="Times New Roman" pitchFamily="18" charset="0"/>
                <a:cs typeface="Times New Roman" pitchFamily="18" charset="0"/>
              </a:rPr>
              <a:t> the input offset.  </a:t>
            </a:r>
          </a:p>
          <a:p>
            <a:pPr eaLnBrk="1" hangingPunct="1">
              <a:spcBef>
                <a:spcPct val="0"/>
              </a:spcBef>
              <a:buFontTx/>
              <a:buNone/>
            </a:pPr>
            <a:endParaRPr lang="en-US" altLang="en-US" sz="1600" dirty="0">
              <a:latin typeface="Times New Roman" pitchFamily="18" charset="0"/>
              <a:cs typeface="Times New Roman" pitchFamily="18" charset="0"/>
            </a:endParaRPr>
          </a:p>
          <a:p>
            <a:pPr eaLnBrk="1" hangingPunct="1">
              <a:spcBef>
                <a:spcPct val="0"/>
              </a:spcBef>
              <a:buFontTx/>
              <a:buNone/>
            </a:pPr>
            <a:r>
              <a:rPr lang="en-US" altLang="en-US" sz="1600" dirty="0">
                <a:latin typeface="Times New Roman" pitchFamily="18" charset="0"/>
                <a:cs typeface="Times New Roman" pitchFamily="18" charset="0"/>
              </a:rPr>
              <a:t>Sometimes it is necessary to put level shifting in the auto zero circuit to preserve the dynamic range. </a:t>
            </a:r>
            <a:endParaRPr lang="en-US" altLang="en-US" sz="1600" dirty="0" smtClean="0">
              <a:latin typeface="Times New Roman" pitchFamily="18" charset="0"/>
              <a:cs typeface="Times New Roman" pitchFamily="18" charset="0"/>
            </a:endParaRPr>
          </a:p>
          <a:p>
            <a:pPr eaLnBrk="1" hangingPunct="1">
              <a:spcBef>
                <a:spcPct val="0"/>
              </a:spcBef>
              <a:buFontTx/>
              <a:buNone/>
            </a:pPr>
            <a:endParaRPr lang="en-US" altLang="en-US" sz="1600" dirty="0">
              <a:latin typeface="Times New Roman" pitchFamily="18" charset="0"/>
              <a:cs typeface="Times New Roman" pitchFamily="18" charset="0"/>
            </a:endParaRPr>
          </a:p>
          <a:p>
            <a:pPr eaLnBrk="1" hangingPunct="1">
              <a:spcBef>
                <a:spcPct val="0"/>
              </a:spcBef>
              <a:buFontTx/>
              <a:buNone/>
            </a:pPr>
            <a:r>
              <a:rPr lang="en-US" altLang="en-US" sz="1600" dirty="0" smtClean="0">
                <a:latin typeface="Times New Roman" pitchFamily="18" charset="0"/>
                <a:cs typeface="Times New Roman" pitchFamily="18" charset="0"/>
              </a:rPr>
              <a:t>Because of the capacitors and infinite high impedance of the amplifier, you can store analog levels with the amplifier powered down.  This is essentially </a:t>
            </a:r>
            <a:r>
              <a:rPr lang="en-US" altLang="en-US" sz="1600" dirty="0">
                <a:latin typeface="Times New Roman" pitchFamily="18" charset="0"/>
                <a:cs typeface="Times New Roman" pitchFamily="18" charset="0"/>
              </a:rPr>
              <a:t>a</a:t>
            </a:r>
            <a:r>
              <a:rPr lang="en-US" altLang="en-US" sz="1600" dirty="0" smtClean="0">
                <a:latin typeface="Times New Roman" pitchFamily="18" charset="0"/>
                <a:cs typeface="Times New Roman" pitchFamily="18" charset="0"/>
              </a:rPr>
              <a:t> VLSI systems on chip. </a:t>
            </a:r>
            <a:endParaRPr lang="en-US" altLang="en-US" sz="1600" dirty="0">
              <a:latin typeface="Times New Roman" pitchFamily="18" charset="0"/>
              <a:cs typeface="Times New Roman" pitchFamily="18" charset="0"/>
            </a:endParaRPr>
          </a:p>
        </p:txBody>
      </p:sp>
    </p:spTree>
    <p:extLst>
      <p:ext uri="{BB962C8B-B14F-4D97-AF65-F5344CB8AC3E}">
        <p14:creationId xmlns:p14="http://schemas.microsoft.com/office/powerpoint/2010/main" val="17121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CBD9C595-B1B5-4A4B-AEB2-85809D8B6568}" type="datetime1">
              <a:rPr lang="en-US" smtClean="0"/>
              <a:t>10/14/2024</a:t>
            </a:fld>
            <a:endParaRPr lang="en-US"/>
          </a:p>
        </p:txBody>
      </p:sp>
      <p:sp>
        <p:nvSpPr>
          <p:cNvPr id="5" name="Footer Placeholder 4"/>
          <p:cNvSpPr>
            <a:spLocks noGrp="1"/>
          </p:cNvSpPr>
          <p:nvPr>
            <p:ph type="ftr" sz="quarter" idx="11"/>
          </p:nvPr>
        </p:nvSpPr>
        <p:spPr/>
        <p:txBody>
          <a:bodyPr/>
          <a:lstStyle/>
          <a:p>
            <a:r>
              <a:rPr lang="en-US" smtClean="0"/>
              <a:t>Wide Band Amplifier -  Ed Fong</a:t>
            </a:r>
            <a:endParaRPr lang="en-US"/>
          </a:p>
        </p:txBody>
      </p:sp>
      <p:sp>
        <p:nvSpPr>
          <p:cNvPr id="6" name="Slide Number Placeholder 5"/>
          <p:cNvSpPr>
            <a:spLocks noGrp="1"/>
          </p:cNvSpPr>
          <p:nvPr>
            <p:ph type="sldNum" sz="quarter" idx="12"/>
          </p:nvPr>
        </p:nvSpPr>
        <p:spPr/>
        <p:txBody>
          <a:bodyPr/>
          <a:lstStyle/>
          <a:p>
            <a:fld id="{8C5D9805-2027-4481-9ED1-39DF6CB8760D}" type="slidenum">
              <a:rPr lang="en-US" smtClean="0"/>
              <a:t>24</a:t>
            </a:fld>
            <a:endParaRPr lang="en-US"/>
          </a:p>
        </p:txBody>
      </p:sp>
      <p:grpSp>
        <p:nvGrpSpPr>
          <p:cNvPr id="7" name="Group 43"/>
          <p:cNvGrpSpPr>
            <a:grpSpLocks/>
          </p:cNvGrpSpPr>
          <p:nvPr/>
        </p:nvGrpSpPr>
        <p:grpSpPr bwMode="auto">
          <a:xfrm>
            <a:off x="4368800" y="2641600"/>
            <a:ext cx="228600" cy="460375"/>
            <a:chOff x="1440" y="624"/>
            <a:chExt cx="144" cy="384"/>
          </a:xfrm>
        </p:grpSpPr>
        <p:sp>
          <p:nvSpPr>
            <p:cNvPr id="8" name="Line 44"/>
            <p:cNvSpPr>
              <a:spLocks noChangeShapeType="1"/>
            </p:cNvSpPr>
            <p:nvPr/>
          </p:nvSpPr>
          <p:spPr bwMode="auto">
            <a:xfrm>
              <a:off x="1440" y="672"/>
              <a:ext cx="1" cy="2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 name="Line 45"/>
            <p:cNvSpPr>
              <a:spLocks noChangeShapeType="1"/>
            </p:cNvSpPr>
            <p:nvPr/>
          </p:nvSpPr>
          <p:spPr bwMode="auto">
            <a:xfrm flipV="1">
              <a:off x="1440" y="624"/>
              <a:ext cx="144"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 name="Line 46"/>
            <p:cNvSpPr>
              <a:spLocks noChangeShapeType="1"/>
            </p:cNvSpPr>
            <p:nvPr/>
          </p:nvSpPr>
          <p:spPr bwMode="auto">
            <a:xfrm>
              <a:off x="1440" y="864"/>
              <a:ext cx="144"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 name="Freeform 47"/>
            <p:cNvSpPr>
              <a:spLocks/>
            </p:cNvSpPr>
            <p:nvPr/>
          </p:nvSpPr>
          <p:spPr bwMode="auto">
            <a:xfrm>
              <a:off x="1488" y="912"/>
              <a:ext cx="96" cy="96"/>
            </a:xfrm>
            <a:custGeom>
              <a:avLst/>
              <a:gdLst>
                <a:gd name="T0" fmla="*/ 96 w 96"/>
                <a:gd name="T1" fmla="*/ 96 h 96"/>
                <a:gd name="T2" fmla="*/ 48 w 96"/>
                <a:gd name="T3" fmla="*/ 0 h 96"/>
                <a:gd name="T4" fmla="*/ 0 w 96"/>
                <a:gd name="T5" fmla="*/ 48 h 96"/>
                <a:gd name="T6" fmla="*/ 96 w 96"/>
                <a:gd name="T7" fmla="*/ 96 h 96"/>
                <a:gd name="T8" fmla="*/ 0 60000 65536"/>
                <a:gd name="T9" fmla="*/ 0 60000 65536"/>
                <a:gd name="T10" fmla="*/ 0 60000 65536"/>
                <a:gd name="T11" fmla="*/ 0 60000 65536"/>
                <a:gd name="T12" fmla="*/ 0 w 96"/>
                <a:gd name="T13" fmla="*/ 0 h 96"/>
                <a:gd name="T14" fmla="*/ 96 w 96"/>
                <a:gd name="T15" fmla="*/ 96 h 96"/>
              </a:gdLst>
              <a:ahLst/>
              <a:cxnLst>
                <a:cxn ang="T8">
                  <a:pos x="T0" y="T1"/>
                </a:cxn>
                <a:cxn ang="T9">
                  <a:pos x="T2" y="T3"/>
                </a:cxn>
                <a:cxn ang="T10">
                  <a:pos x="T4" y="T5"/>
                </a:cxn>
                <a:cxn ang="T11">
                  <a:pos x="T6" y="T7"/>
                </a:cxn>
              </a:cxnLst>
              <a:rect l="T12" t="T13" r="T14" b="T15"/>
              <a:pathLst>
                <a:path w="96" h="96">
                  <a:moveTo>
                    <a:pt x="96" y="96"/>
                  </a:moveTo>
                  <a:lnTo>
                    <a:pt x="48" y="0"/>
                  </a:lnTo>
                  <a:lnTo>
                    <a:pt x="0" y="48"/>
                  </a:lnTo>
                  <a:lnTo>
                    <a:pt x="96" y="96"/>
                  </a:lnTo>
                  <a:close/>
                </a:path>
              </a:pathLst>
            </a:custGeom>
            <a:solidFill>
              <a:srgbClr val="000000"/>
            </a:solidFill>
            <a:ln w="9525" cap="flat" cmpd="sng">
              <a:solidFill>
                <a:schemeClr val="tx1"/>
              </a:solidFill>
              <a:prstDash val="solid"/>
              <a:round/>
              <a:headEnd type="none" w="med" len="med"/>
              <a:tailEnd type="none" w="med" len="med"/>
            </a:ln>
          </p:spPr>
          <p:txBody>
            <a:bodyPr wrap="none" anchor="ctr"/>
            <a:lstStyle/>
            <a:p>
              <a:endParaRPr lang="en-US"/>
            </a:p>
          </p:txBody>
        </p:sp>
      </p:grpSp>
      <p:grpSp>
        <p:nvGrpSpPr>
          <p:cNvPr id="12" name="Group 48"/>
          <p:cNvGrpSpPr>
            <a:grpSpLocks/>
          </p:cNvGrpSpPr>
          <p:nvPr/>
        </p:nvGrpSpPr>
        <p:grpSpPr bwMode="auto">
          <a:xfrm>
            <a:off x="4597400" y="2068512"/>
            <a:ext cx="76200" cy="573088"/>
            <a:chOff x="1728" y="1728"/>
            <a:chExt cx="48" cy="480"/>
          </a:xfrm>
        </p:grpSpPr>
        <p:sp>
          <p:nvSpPr>
            <p:cNvPr id="13" name="Freeform 49"/>
            <p:cNvSpPr>
              <a:spLocks/>
            </p:cNvSpPr>
            <p:nvPr/>
          </p:nvSpPr>
          <p:spPr bwMode="auto">
            <a:xfrm>
              <a:off x="1728" y="1824"/>
              <a:ext cx="48" cy="384"/>
            </a:xfrm>
            <a:custGeom>
              <a:avLst/>
              <a:gdLst>
                <a:gd name="T0" fmla="*/ 0 w 48"/>
                <a:gd name="T1" fmla="*/ 0 h 384"/>
                <a:gd name="T2" fmla="*/ 48 w 48"/>
                <a:gd name="T3" fmla="*/ 48 h 384"/>
                <a:gd name="T4" fmla="*/ 0 w 48"/>
                <a:gd name="T5" fmla="*/ 96 h 384"/>
                <a:gd name="T6" fmla="*/ 48 w 48"/>
                <a:gd name="T7" fmla="*/ 144 h 384"/>
                <a:gd name="T8" fmla="*/ 0 w 48"/>
                <a:gd name="T9" fmla="*/ 192 h 384"/>
                <a:gd name="T10" fmla="*/ 48 w 48"/>
                <a:gd name="T11" fmla="*/ 240 h 384"/>
                <a:gd name="T12" fmla="*/ 0 w 48"/>
                <a:gd name="T13" fmla="*/ 288 h 384"/>
                <a:gd name="T14" fmla="*/ 0 w 48"/>
                <a:gd name="T15" fmla="*/ 384 h 384"/>
                <a:gd name="T16" fmla="*/ 0 60000 65536"/>
                <a:gd name="T17" fmla="*/ 0 60000 65536"/>
                <a:gd name="T18" fmla="*/ 0 60000 65536"/>
                <a:gd name="T19" fmla="*/ 0 60000 65536"/>
                <a:gd name="T20" fmla="*/ 0 60000 65536"/>
                <a:gd name="T21" fmla="*/ 0 60000 65536"/>
                <a:gd name="T22" fmla="*/ 0 60000 65536"/>
                <a:gd name="T23" fmla="*/ 0 60000 65536"/>
                <a:gd name="T24" fmla="*/ 0 w 48"/>
                <a:gd name="T25" fmla="*/ 0 h 384"/>
                <a:gd name="T26" fmla="*/ 48 w 48"/>
                <a:gd name="T27" fmla="*/ 384 h 38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8" h="384">
                  <a:moveTo>
                    <a:pt x="0" y="0"/>
                  </a:moveTo>
                  <a:lnTo>
                    <a:pt x="48" y="48"/>
                  </a:lnTo>
                  <a:lnTo>
                    <a:pt x="0" y="96"/>
                  </a:lnTo>
                  <a:lnTo>
                    <a:pt x="48" y="144"/>
                  </a:lnTo>
                  <a:lnTo>
                    <a:pt x="0" y="192"/>
                  </a:lnTo>
                  <a:lnTo>
                    <a:pt x="48" y="240"/>
                  </a:lnTo>
                  <a:lnTo>
                    <a:pt x="0" y="288"/>
                  </a:lnTo>
                  <a:lnTo>
                    <a:pt x="0" y="384"/>
                  </a:lnTo>
                </a:path>
              </a:pathLst>
            </a:custGeom>
            <a:noFill/>
            <a:ln w="9525" cap="flat"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4" name="Line 50"/>
            <p:cNvSpPr>
              <a:spLocks noChangeShapeType="1"/>
            </p:cNvSpPr>
            <p:nvPr/>
          </p:nvSpPr>
          <p:spPr bwMode="auto">
            <a:xfrm flipV="1">
              <a:off x="1728" y="1728"/>
              <a:ext cx="1"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15" name="Group 51"/>
          <p:cNvGrpSpPr>
            <a:grpSpLocks/>
          </p:cNvGrpSpPr>
          <p:nvPr/>
        </p:nvGrpSpPr>
        <p:grpSpPr bwMode="auto">
          <a:xfrm>
            <a:off x="3454400" y="2757487"/>
            <a:ext cx="457200" cy="228600"/>
            <a:chOff x="528" y="1536"/>
            <a:chExt cx="288" cy="192"/>
          </a:xfrm>
        </p:grpSpPr>
        <p:sp>
          <p:nvSpPr>
            <p:cNvPr id="16" name="Freeform 52"/>
            <p:cNvSpPr>
              <a:spLocks/>
            </p:cNvSpPr>
            <p:nvPr/>
          </p:nvSpPr>
          <p:spPr bwMode="auto">
            <a:xfrm>
              <a:off x="672" y="1536"/>
              <a:ext cx="1" cy="192"/>
            </a:xfrm>
            <a:custGeom>
              <a:avLst/>
              <a:gdLst>
                <a:gd name="T0" fmla="*/ 0 w 1"/>
                <a:gd name="T1" fmla="*/ 0 h 192"/>
                <a:gd name="T2" fmla="*/ 0 w 1"/>
                <a:gd name="T3" fmla="*/ 144 h 192"/>
                <a:gd name="T4" fmla="*/ 0 w 1"/>
                <a:gd name="T5" fmla="*/ 192 h 192"/>
                <a:gd name="T6" fmla="*/ 0 60000 65536"/>
                <a:gd name="T7" fmla="*/ 0 60000 65536"/>
                <a:gd name="T8" fmla="*/ 0 60000 65536"/>
                <a:gd name="T9" fmla="*/ 0 w 1"/>
                <a:gd name="T10" fmla="*/ 0 h 192"/>
                <a:gd name="T11" fmla="*/ 1 w 1"/>
                <a:gd name="T12" fmla="*/ 192 h 192"/>
              </a:gdLst>
              <a:ahLst/>
              <a:cxnLst>
                <a:cxn ang="T6">
                  <a:pos x="T0" y="T1"/>
                </a:cxn>
                <a:cxn ang="T7">
                  <a:pos x="T2" y="T3"/>
                </a:cxn>
                <a:cxn ang="T8">
                  <a:pos x="T4" y="T5"/>
                </a:cxn>
              </a:cxnLst>
              <a:rect l="T9" t="T10" r="T11" b="T12"/>
              <a:pathLst>
                <a:path w="1" h="192">
                  <a:moveTo>
                    <a:pt x="0" y="0"/>
                  </a:moveTo>
                  <a:lnTo>
                    <a:pt x="0" y="144"/>
                  </a:lnTo>
                  <a:lnTo>
                    <a:pt x="0" y="192"/>
                  </a:lnTo>
                </a:path>
              </a:pathLst>
            </a:custGeom>
            <a:noFill/>
            <a:ln w="9525" cap="flat"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7" name="Freeform 53"/>
            <p:cNvSpPr>
              <a:spLocks/>
            </p:cNvSpPr>
            <p:nvPr/>
          </p:nvSpPr>
          <p:spPr bwMode="auto">
            <a:xfrm>
              <a:off x="720" y="1536"/>
              <a:ext cx="1" cy="192"/>
            </a:xfrm>
            <a:custGeom>
              <a:avLst/>
              <a:gdLst>
                <a:gd name="T0" fmla="*/ 0 w 1"/>
                <a:gd name="T1" fmla="*/ 0 h 192"/>
                <a:gd name="T2" fmla="*/ 0 w 1"/>
                <a:gd name="T3" fmla="*/ 144 h 192"/>
                <a:gd name="T4" fmla="*/ 0 w 1"/>
                <a:gd name="T5" fmla="*/ 192 h 192"/>
                <a:gd name="T6" fmla="*/ 0 60000 65536"/>
                <a:gd name="T7" fmla="*/ 0 60000 65536"/>
                <a:gd name="T8" fmla="*/ 0 60000 65536"/>
                <a:gd name="T9" fmla="*/ 0 w 1"/>
                <a:gd name="T10" fmla="*/ 0 h 192"/>
                <a:gd name="T11" fmla="*/ 1 w 1"/>
                <a:gd name="T12" fmla="*/ 192 h 192"/>
              </a:gdLst>
              <a:ahLst/>
              <a:cxnLst>
                <a:cxn ang="T6">
                  <a:pos x="T0" y="T1"/>
                </a:cxn>
                <a:cxn ang="T7">
                  <a:pos x="T2" y="T3"/>
                </a:cxn>
                <a:cxn ang="T8">
                  <a:pos x="T4" y="T5"/>
                </a:cxn>
              </a:cxnLst>
              <a:rect l="T9" t="T10" r="T11" b="T12"/>
              <a:pathLst>
                <a:path w="1" h="192">
                  <a:moveTo>
                    <a:pt x="0" y="0"/>
                  </a:moveTo>
                  <a:lnTo>
                    <a:pt x="0" y="144"/>
                  </a:lnTo>
                  <a:lnTo>
                    <a:pt x="0" y="192"/>
                  </a:lnTo>
                </a:path>
              </a:pathLst>
            </a:custGeom>
            <a:noFill/>
            <a:ln w="9525" cap="flat"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8" name="Line 54"/>
            <p:cNvSpPr>
              <a:spLocks noChangeShapeType="1"/>
            </p:cNvSpPr>
            <p:nvPr/>
          </p:nvSpPr>
          <p:spPr bwMode="auto">
            <a:xfrm>
              <a:off x="720" y="1632"/>
              <a:ext cx="96" cy="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9" name="Line 55"/>
            <p:cNvSpPr>
              <a:spLocks noChangeShapeType="1"/>
            </p:cNvSpPr>
            <p:nvPr/>
          </p:nvSpPr>
          <p:spPr bwMode="auto">
            <a:xfrm flipH="1">
              <a:off x="528" y="1632"/>
              <a:ext cx="144" cy="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20" name="Group 56"/>
          <p:cNvGrpSpPr>
            <a:grpSpLocks/>
          </p:cNvGrpSpPr>
          <p:nvPr/>
        </p:nvGrpSpPr>
        <p:grpSpPr bwMode="auto">
          <a:xfrm>
            <a:off x="4597400" y="3101975"/>
            <a:ext cx="76200" cy="573087"/>
            <a:chOff x="1728" y="1728"/>
            <a:chExt cx="48" cy="480"/>
          </a:xfrm>
        </p:grpSpPr>
        <p:sp>
          <p:nvSpPr>
            <p:cNvPr id="21" name="Freeform 57"/>
            <p:cNvSpPr>
              <a:spLocks/>
            </p:cNvSpPr>
            <p:nvPr/>
          </p:nvSpPr>
          <p:spPr bwMode="auto">
            <a:xfrm>
              <a:off x="1728" y="1824"/>
              <a:ext cx="48" cy="384"/>
            </a:xfrm>
            <a:custGeom>
              <a:avLst/>
              <a:gdLst>
                <a:gd name="T0" fmla="*/ 0 w 48"/>
                <a:gd name="T1" fmla="*/ 0 h 384"/>
                <a:gd name="T2" fmla="*/ 48 w 48"/>
                <a:gd name="T3" fmla="*/ 48 h 384"/>
                <a:gd name="T4" fmla="*/ 0 w 48"/>
                <a:gd name="T5" fmla="*/ 96 h 384"/>
                <a:gd name="T6" fmla="*/ 48 w 48"/>
                <a:gd name="T7" fmla="*/ 144 h 384"/>
                <a:gd name="T8" fmla="*/ 0 w 48"/>
                <a:gd name="T9" fmla="*/ 192 h 384"/>
                <a:gd name="T10" fmla="*/ 48 w 48"/>
                <a:gd name="T11" fmla="*/ 240 h 384"/>
                <a:gd name="T12" fmla="*/ 0 w 48"/>
                <a:gd name="T13" fmla="*/ 288 h 384"/>
                <a:gd name="T14" fmla="*/ 0 w 48"/>
                <a:gd name="T15" fmla="*/ 384 h 384"/>
                <a:gd name="T16" fmla="*/ 0 60000 65536"/>
                <a:gd name="T17" fmla="*/ 0 60000 65536"/>
                <a:gd name="T18" fmla="*/ 0 60000 65536"/>
                <a:gd name="T19" fmla="*/ 0 60000 65536"/>
                <a:gd name="T20" fmla="*/ 0 60000 65536"/>
                <a:gd name="T21" fmla="*/ 0 60000 65536"/>
                <a:gd name="T22" fmla="*/ 0 60000 65536"/>
                <a:gd name="T23" fmla="*/ 0 60000 65536"/>
                <a:gd name="T24" fmla="*/ 0 w 48"/>
                <a:gd name="T25" fmla="*/ 0 h 384"/>
                <a:gd name="T26" fmla="*/ 48 w 48"/>
                <a:gd name="T27" fmla="*/ 384 h 38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8" h="384">
                  <a:moveTo>
                    <a:pt x="0" y="0"/>
                  </a:moveTo>
                  <a:lnTo>
                    <a:pt x="48" y="48"/>
                  </a:lnTo>
                  <a:lnTo>
                    <a:pt x="0" y="96"/>
                  </a:lnTo>
                  <a:lnTo>
                    <a:pt x="48" y="144"/>
                  </a:lnTo>
                  <a:lnTo>
                    <a:pt x="0" y="192"/>
                  </a:lnTo>
                  <a:lnTo>
                    <a:pt x="48" y="240"/>
                  </a:lnTo>
                  <a:lnTo>
                    <a:pt x="0" y="288"/>
                  </a:lnTo>
                  <a:lnTo>
                    <a:pt x="0" y="384"/>
                  </a:lnTo>
                </a:path>
              </a:pathLst>
            </a:custGeom>
            <a:noFill/>
            <a:ln w="9525" cap="flat"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22" name="Line 58"/>
            <p:cNvSpPr>
              <a:spLocks noChangeShapeType="1"/>
            </p:cNvSpPr>
            <p:nvPr/>
          </p:nvSpPr>
          <p:spPr bwMode="auto">
            <a:xfrm flipV="1">
              <a:off x="1728" y="1728"/>
              <a:ext cx="1"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23" name="Group 59"/>
          <p:cNvGrpSpPr>
            <a:grpSpLocks/>
          </p:cNvGrpSpPr>
          <p:nvPr/>
        </p:nvGrpSpPr>
        <p:grpSpPr bwMode="auto">
          <a:xfrm>
            <a:off x="4902200" y="2527300"/>
            <a:ext cx="457200" cy="230187"/>
            <a:chOff x="528" y="1536"/>
            <a:chExt cx="288" cy="192"/>
          </a:xfrm>
        </p:grpSpPr>
        <p:sp>
          <p:nvSpPr>
            <p:cNvPr id="24" name="Freeform 60"/>
            <p:cNvSpPr>
              <a:spLocks/>
            </p:cNvSpPr>
            <p:nvPr/>
          </p:nvSpPr>
          <p:spPr bwMode="auto">
            <a:xfrm>
              <a:off x="672" y="1536"/>
              <a:ext cx="1" cy="192"/>
            </a:xfrm>
            <a:custGeom>
              <a:avLst/>
              <a:gdLst>
                <a:gd name="T0" fmla="*/ 0 w 1"/>
                <a:gd name="T1" fmla="*/ 0 h 192"/>
                <a:gd name="T2" fmla="*/ 0 w 1"/>
                <a:gd name="T3" fmla="*/ 144 h 192"/>
                <a:gd name="T4" fmla="*/ 0 w 1"/>
                <a:gd name="T5" fmla="*/ 192 h 192"/>
                <a:gd name="T6" fmla="*/ 0 60000 65536"/>
                <a:gd name="T7" fmla="*/ 0 60000 65536"/>
                <a:gd name="T8" fmla="*/ 0 60000 65536"/>
                <a:gd name="T9" fmla="*/ 0 w 1"/>
                <a:gd name="T10" fmla="*/ 0 h 192"/>
                <a:gd name="T11" fmla="*/ 1 w 1"/>
                <a:gd name="T12" fmla="*/ 192 h 192"/>
              </a:gdLst>
              <a:ahLst/>
              <a:cxnLst>
                <a:cxn ang="T6">
                  <a:pos x="T0" y="T1"/>
                </a:cxn>
                <a:cxn ang="T7">
                  <a:pos x="T2" y="T3"/>
                </a:cxn>
                <a:cxn ang="T8">
                  <a:pos x="T4" y="T5"/>
                </a:cxn>
              </a:cxnLst>
              <a:rect l="T9" t="T10" r="T11" b="T12"/>
              <a:pathLst>
                <a:path w="1" h="192">
                  <a:moveTo>
                    <a:pt x="0" y="0"/>
                  </a:moveTo>
                  <a:lnTo>
                    <a:pt x="0" y="144"/>
                  </a:lnTo>
                  <a:lnTo>
                    <a:pt x="0" y="192"/>
                  </a:lnTo>
                </a:path>
              </a:pathLst>
            </a:custGeom>
            <a:noFill/>
            <a:ln w="9525" cap="flat"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25" name="Freeform 61"/>
            <p:cNvSpPr>
              <a:spLocks/>
            </p:cNvSpPr>
            <p:nvPr/>
          </p:nvSpPr>
          <p:spPr bwMode="auto">
            <a:xfrm>
              <a:off x="720" y="1536"/>
              <a:ext cx="1" cy="192"/>
            </a:xfrm>
            <a:custGeom>
              <a:avLst/>
              <a:gdLst>
                <a:gd name="T0" fmla="*/ 0 w 1"/>
                <a:gd name="T1" fmla="*/ 0 h 192"/>
                <a:gd name="T2" fmla="*/ 0 w 1"/>
                <a:gd name="T3" fmla="*/ 144 h 192"/>
                <a:gd name="T4" fmla="*/ 0 w 1"/>
                <a:gd name="T5" fmla="*/ 192 h 192"/>
                <a:gd name="T6" fmla="*/ 0 60000 65536"/>
                <a:gd name="T7" fmla="*/ 0 60000 65536"/>
                <a:gd name="T8" fmla="*/ 0 60000 65536"/>
                <a:gd name="T9" fmla="*/ 0 w 1"/>
                <a:gd name="T10" fmla="*/ 0 h 192"/>
                <a:gd name="T11" fmla="*/ 1 w 1"/>
                <a:gd name="T12" fmla="*/ 192 h 192"/>
              </a:gdLst>
              <a:ahLst/>
              <a:cxnLst>
                <a:cxn ang="T6">
                  <a:pos x="T0" y="T1"/>
                </a:cxn>
                <a:cxn ang="T7">
                  <a:pos x="T2" y="T3"/>
                </a:cxn>
                <a:cxn ang="T8">
                  <a:pos x="T4" y="T5"/>
                </a:cxn>
              </a:cxnLst>
              <a:rect l="T9" t="T10" r="T11" b="T12"/>
              <a:pathLst>
                <a:path w="1" h="192">
                  <a:moveTo>
                    <a:pt x="0" y="0"/>
                  </a:moveTo>
                  <a:lnTo>
                    <a:pt x="0" y="144"/>
                  </a:lnTo>
                  <a:lnTo>
                    <a:pt x="0" y="192"/>
                  </a:lnTo>
                </a:path>
              </a:pathLst>
            </a:custGeom>
            <a:noFill/>
            <a:ln w="9525" cap="flat"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26" name="Line 62"/>
            <p:cNvSpPr>
              <a:spLocks noChangeShapeType="1"/>
            </p:cNvSpPr>
            <p:nvPr/>
          </p:nvSpPr>
          <p:spPr bwMode="auto">
            <a:xfrm>
              <a:off x="720" y="1632"/>
              <a:ext cx="96" cy="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 name="Line 63"/>
            <p:cNvSpPr>
              <a:spLocks noChangeShapeType="1"/>
            </p:cNvSpPr>
            <p:nvPr/>
          </p:nvSpPr>
          <p:spPr bwMode="auto">
            <a:xfrm flipH="1">
              <a:off x="528" y="1632"/>
              <a:ext cx="144" cy="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28" name="Line 64"/>
          <p:cNvSpPr>
            <a:spLocks noChangeShapeType="1"/>
          </p:cNvSpPr>
          <p:nvPr/>
        </p:nvSpPr>
        <p:spPr bwMode="auto">
          <a:xfrm flipH="1">
            <a:off x="4597400" y="2641600"/>
            <a:ext cx="304800" cy="158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9" name="Line 65"/>
          <p:cNvSpPr>
            <a:spLocks noChangeShapeType="1"/>
          </p:cNvSpPr>
          <p:nvPr/>
        </p:nvSpPr>
        <p:spPr bwMode="auto">
          <a:xfrm>
            <a:off x="3911600" y="2871787"/>
            <a:ext cx="4572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30" name="Group 66"/>
          <p:cNvGrpSpPr>
            <a:grpSpLocks/>
          </p:cNvGrpSpPr>
          <p:nvPr/>
        </p:nvGrpSpPr>
        <p:grpSpPr bwMode="auto">
          <a:xfrm>
            <a:off x="4064000" y="2068512"/>
            <a:ext cx="76200" cy="573088"/>
            <a:chOff x="1728" y="1728"/>
            <a:chExt cx="48" cy="480"/>
          </a:xfrm>
        </p:grpSpPr>
        <p:sp>
          <p:nvSpPr>
            <p:cNvPr id="31" name="Freeform 67"/>
            <p:cNvSpPr>
              <a:spLocks/>
            </p:cNvSpPr>
            <p:nvPr/>
          </p:nvSpPr>
          <p:spPr bwMode="auto">
            <a:xfrm>
              <a:off x="1728" y="1824"/>
              <a:ext cx="48" cy="384"/>
            </a:xfrm>
            <a:custGeom>
              <a:avLst/>
              <a:gdLst>
                <a:gd name="T0" fmla="*/ 0 w 48"/>
                <a:gd name="T1" fmla="*/ 0 h 384"/>
                <a:gd name="T2" fmla="*/ 48 w 48"/>
                <a:gd name="T3" fmla="*/ 48 h 384"/>
                <a:gd name="T4" fmla="*/ 0 w 48"/>
                <a:gd name="T5" fmla="*/ 96 h 384"/>
                <a:gd name="T6" fmla="*/ 48 w 48"/>
                <a:gd name="T7" fmla="*/ 144 h 384"/>
                <a:gd name="T8" fmla="*/ 0 w 48"/>
                <a:gd name="T9" fmla="*/ 192 h 384"/>
                <a:gd name="T10" fmla="*/ 48 w 48"/>
                <a:gd name="T11" fmla="*/ 240 h 384"/>
                <a:gd name="T12" fmla="*/ 0 w 48"/>
                <a:gd name="T13" fmla="*/ 288 h 384"/>
                <a:gd name="T14" fmla="*/ 0 w 48"/>
                <a:gd name="T15" fmla="*/ 384 h 384"/>
                <a:gd name="T16" fmla="*/ 0 60000 65536"/>
                <a:gd name="T17" fmla="*/ 0 60000 65536"/>
                <a:gd name="T18" fmla="*/ 0 60000 65536"/>
                <a:gd name="T19" fmla="*/ 0 60000 65536"/>
                <a:gd name="T20" fmla="*/ 0 60000 65536"/>
                <a:gd name="T21" fmla="*/ 0 60000 65536"/>
                <a:gd name="T22" fmla="*/ 0 60000 65536"/>
                <a:gd name="T23" fmla="*/ 0 60000 65536"/>
                <a:gd name="T24" fmla="*/ 0 w 48"/>
                <a:gd name="T25" fmla="*/ 0 h 384"/>
                <a:gd name="T26" fmla="*/ 48 w 48"/>
                <a:gd name="T27" fmla="*/ 384 h 38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8" h="384">
                  <a:moveTo>
                    <a:pt x="0" y="0"/>
                  </a:moveTo>
                  <a:lnTo>
                    <a:pt x="48" y="48"/>
                  </a:lnTo>
                  <a:lnTo>
                    <a:pt x="0" y="96"/>
                  </a:lnTo>
                  <a:lnTo>
                    <a:pt x="48" y="144"/>
                  </a:lnTo>
                  <a:lnTo>
                    <a:pt x="0" y="192"/>
                  </a:lnTo>
                  <a:lnTo>
                    <a:pt x="48" y="240"/>
                  </a:lnTo>
                  <a:lnTo>
                    <a:pt x="0" y="288"/>
                  </a:lnTo>
                  <a:lnTo>
                    <a:pt x="0" y="384"/>
                  </a:lnTo>
                </a:path>
              </a:pathLst>
            </a:custGeom>
            <a:noFill/>
            <a:ln w="9525" cap="flat"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32" name="Line 68"/>
            <p:cNvSpPr>
              <a:spLocks noChangeShapeType="1"/>
            </p:cNvSpPr>
            <p:nvPr/>
          </p:nvSpPr>
          <p:spPr bwMode="auto">
            <a:xfrm flipV="1">
              <a:off x="1728" y="1728"/>
              <a:ext cx="1"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33" name="Group 69"/>
          <p:cNvGrpSpPr>
            <a:grpSpLocks/>
          </p:cNvGrpSpPr>
          <p:nvPr/>
        </p:nvGrpSpPr>
        <p:grpSpPr bwMode="auto">
          <a:xfrm>
            <a:off x="4064000" y="3101975"/>
            <a:ext cx="76200" cy="573087"/>
            <a:chOff x="1728" y="1728"/>
            <a:chExt cx="48" cy="480"/>
          </a:xfrm>
        </p:grpSpPr>
        <p:sp>
          <p:nvSpPr>
            <p:cNvPr id="34" name="Freeform 70"/>
            <p:cNvSpPr>
              <a:spLocks/>
            </p:cNvSpPr>
            <p:nvPr/>
          </p:nvSpPr>
          <p:spPr bwMode="auto">
            <a:xfrm>
              <a:off x="1728" y="1824"/>
              <a:ext cx="48" cy="384"/>
            </a:xfrm>
            <a:custGeom>
              <a:avLst/>
              <a:gdLst>
                <a:gd name="T0" fmla="*/ 0 w 48"/>
                <a:gd name="T1" fmla="*/ 0 h 384"/>
                <a:gd name="T2" fmla="*/ 48 w 48"/>
                <a:gd name="T3" fmla="*/ 48 h 384"/>
                <a:gd name="T4" fmla="*/ 0 w 48"/>
                <a:gd name="T5" fmla="*/ 96 h 384"/>
                <a:gd name="T6" fmla="*/ 48 w 48"/>
                <a:gd name="T7" fmla="*/ 144 h 384"/>
                <a:gd name="T8" fmla="*/ 0 w 48"/>
                <a:gd name="T9" fmla="*/ 192 h 384"/>
                <a:gd name="T10" fmla="*/ 48 w 48"/>
                <a:gd name="T11" fmla="*/ 240 h 384"/>
                <a:gd name="T12" fmla="*/ 0 w 48"/>
                <a:gd name="T13" fmla="*/ 288 h 384"/>
                <a:gd name="T14" fmla="*/ 0 w 48"/>
                <a:gd name="T15" fmla="*/ 384 h 384"/>
                <a:gd name="T16" fmla="*/ 0 60000 65536"/>
                <a:gd name="T17" fmla="*/ 0 60000 65536"/>
                <a:gd name="T18" fmla="*/ 0 60000 65536"/>
                <a:gd name="T19" fmla="*/ 0 60000 65536"/>
                <a:gd name="T20" fmla="*/ 0 60000 65536"/>
                <a:gd name="T21" fmla="*/ 0 60000 65536"/>
                <a:gd name="T22" fmla="*/ 0 60000 65536"/>
                <a:gd name="T23" fmla="*/ 0 60000 65536"/>
                <a:gd name="T24" fmla="*/ 0 w 48"/>
                <a:gd name="T25" fmla="*/ 0 h 384"/>
                <a:gd name="T26" fmla="*/ 48 w 48"/>
                <a:gd name="T27" fmla="*/ 384 h 38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8" h="384">
                  <a:moveTo>
                    <a:pt x="0" y="0"/>
                  </a:moveTo>
                  <a:lnTo>
                    <a:pt x="48" y="48"/>
                  </a:lnTo>
                  <a:lnTo>
                    <a:pt x="0" y="96"/>
                  </a:lnTo>
                  <a:lnTo>
                    <a:pt x="48" y="144"/>
                  </a:lnTo>
                  <a:lnTo>
                    <a:pt x="0" y="192"/>
                  </a:lnTo>
                  <a:lnTo>
                    <a:pt x="48" y="240"/>
                  </a:lnTo>
                  <a:lnTo>
                    <a:pt x="0" y="288"/>
                  </a:lnTo>
                  <a:lnTo>
                    <a:pt x="0" y="384"/>
                  </a:lnTo>
                </a:path>
              </a:pathLst>
            </a:custGeom>
            <a:noFill/>
            <a:ln w="9525" cap="flat"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35" name="Line 71"/>
            <p:cNvSpPr>
              <a:spLocks noChangeShapeType="1"/>
            </p:cNvSpPr>
            <p:nvPr/>
          </p:nvSpPr>
          <p:spPr bwMode="auto">
            <a:xfrm flipV="1">
              <a:off x="1728" y="1728"/>
              <a:ext cx="1"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36" name="Line 72"/>
          <p:cNvSpPr>
            <a:spLocks noChangeShapeType="1"/>
          </p:cNvSpPr>
          <p:nvPr/>
        </p:nvSpPr>
        <p:spPr bwMode="auto">
          <a:xfrm>
            <a:off x="4064000" y="2641600"/>
            <a:ext cx="0" cy="51752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 name="Line 73"/>
          <p:cNvSpPr>
            <a:spLocks noChangeShapeType="1"/>
          </p:cNvSpPr>
          <p:nvPr/>
        </p:nvSpPr>
        <p:spPr bwMode="auto">
          <a:xfrm>
            <a:off x="4064000" y="3675062"/>
            <a:ext cx="0" cy="5715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8" name="Line 74"/>
          <p:cNvSpPr>
            <a:spLocks noChangeShapeType="1"/>
          </p:cNvSpPr>
          <p:nvPr/>
        </p:nvSpPr>
        <p:spPr bwMode="auto">
          <a:xfrm>
            <a:off x="4597400" y="3675062"/>
            <a:ext cx="0" cy="5715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9" name="Text Box 75"/>
          <p:cNvSpPr txBox="1">
            <a:spLocks noChangeArrowheads="1"/>
          </p:cNvSpPr>
          <p:nvPr/>
        </p:nvSpPr>
        <p:spPr bwMode="auto">
          <a:xfrm>
            <a:off x="4621213" y="2205037"/>
            <a:ext cx="41116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r>
              <a:rPr lang="en-US" sz="1400">
                <a:latin typeface="Times New Roman" pitchFamily="18" charset="0"/>
              </a:rPr>
              <a:t>RL</a:t>
            </a:r>
          </a:p>
        </p:txBody>
      </p:sp>
      <p:sp>
        <p:nvSpPr>
          <p:cNvPr id="40" name="Text Box 76"/>
          <p:cNvSpPr txBox="1">
            <a:spLocks noChangeArrowheads="1"/>
          </p:cNvSpPr>
          <p:nvPr/>
        </p:nvSpPr>
        <p:spPr bwMode="auto">
          <a:xfrm>
            <a:off x="4673600" y="3294062"/>
            <a:ext cx="4111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r>
              <a:rPr lang="en-US" sz="1400">
                <a:latin typeface="Times New Roman" pitchFamily="18" charset="0"/>
              </a:rPr>
              <a:t>RE</a:t>
            </a:r>
          </a:p>
        </p:txBody>
      </p:sp>
      <p:sp>
        <p:nvSpPr>
          <p:cNvPr id="41" name="Text Box 77"/>
          <p:cNvSpPr txBox="1">
            <a:spLocks noChangeArrowheads="1"/>
          </p:cNvSpPr>
          <p:nvPr/>
        </p:nvSpPr>
        <p:spPr bwMode="auto">
          <a:xfrm>
            <a:off x="2886075" y="2719387"/>
            <a:ext cx="3762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r>
              <a:rPr lang="en-US" sz="1400">
                <a:latin typeface="Times New Roman" pitchFamily="18" charset="0"/>
              </a:rPr>
              <a:t>In </a:t>
            </a:r>
          </a:p>
        </p:txBody>
      </p:sp>
      <p:sp>
        <p:nvSpPr>
          <p:cNvPr id="42" name="Text Box 78"/>
          <p:cNvSpPr txBox="1">
            <a:spLocks noChangeArrowheads="1"/>
          </p:cNvSpPr>
          <p:nvPr/>
        </p:nvSpPr>
        <p:spPr bwMode="auto">
          <a:xfrm>
            <a:off x="5307013" y="2490787"/>
            <a:ext cx="41116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r>
              <a:rPr lang="en-US" sz="1400">
                <a:latin typeface="Times New Roman" pitchFamily="18" charset="0"/>
              </a:rPr>
              <a:t>out</a:t>
            </a:r>
          </a:p>
        </p:txBody>
      </p:sp>
      <p:sp>
        <p:nvSpPr>
          <p:cNvPr id="43" name="Line 79"/>
          <p:cNvSpPr>
            <a:spLocks noChangeShapeType="1"/>
          </p:cNvSpPr>
          <p:nvPr/>
        </p:nvSpPr>
        <p:spPr bwMode="auto">
          <a:xfrm>
            <a:off x="3911600" y="2068512"/>
            <a:ext cx="914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4" name="Text Box 80"/>
          <p:cNvSpPr txBox="1">
            <a:spLocks noChangeArrowheads="1"/>
          </p:cNvSpPr>
          <p:nvPr/>
        </p:nvSpPr>
        <p:spPr bwMode="auto">
          <a:xfrm>
            <a:off x="4064000" y="1801812"/>
            <a:ext cx="5508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r>
              <a:rPr lang="en-US" sz="1400">
                <a:latin typeface="Times New Roman" pitchFamily="18" charset="0"/>
              </a:rPr>
              <a:t>VCC</a:t>
            </a:r>
          </a:p>
        </p:txBody>
      </p:sp>
      <p:sp>
        <p:nvSpPr>
          <p:cNvPr id="45" name="Text Box 81"/>
          <p:cNvSpPr txBox="1">
            <a:spLocks noChangeArrowheads="1"/>
          </p:cNvSpPr>
          <p:nvPr/>
        </p:nvSpPr>
        <p:spPr bwMode="auto">
          <a:xfrm>
            <a:off x="4814888" y="2719387"/>
            <a:ext cx="105886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r>
              <a:rPr lang="en-US" sz="1400">
                <a:latin typeface="Times New Roman" pitchFamily="18" charset="0"/>
              </a:rPr>
              <a:t>Av=- gmRL</a:t>
            </a:r>
          </a:p>
        </p:txBody>
      </p:sp>
      <p:sp>
        <p:nvSpPr>
          <p:cNvPr id="46" name="Text Box 82"/>
          <p:cNvSpPr txBox="1">
            <a:spLocks noChangeArrowheads="1"/>
          </p:cNvSpPr>
          <p:nvPr/>
        </p:nvSpPr>
        <p:spPr bwMode="auto">
          <a:xfrm>
            <a:off x="4867275" y="2892425"/>
            <a:ext cx="8763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r>
              <a:rPr lang="en-US" sz="1400">
                <a:latin typeface="Times New Roman" pitchFamily="18" charset="0"/>
              </a:rPr>
              <a:t>gm=Ic/Vt</a:t>
            </a:r>
          </a:p>
        </p:txBody>
      </p:sp>
      <p:sp>
        <p:nvSpPr>
          <p:cNvPr id="47" name="Text Box 143"/>
          <p:cNvSpPr txBox="1">
            <a:spLocks noChangeArrowheads="1"/>
          </p:cNvSpPr>
          <p:nvPr/>
        </p:nvSpPr>
        <p:spPr bwMode="auto">
          <a:xfrm>
            <a:off x="3114675" y="3810000"/>
            <a:ext cx="29813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r>
              <a:rPr lang="en-US" sz="1400">
                <a:latin typeface="Times New Roman" pitchFamily="18" charset="0"/>
              </a:rPr>
              <a:t>Common emitter with bypass capacitor</a:t>
            </a:r>
          </a:p>
        </p:txBody>
      </p:sp>
      <p:grpSp>
        <p:nvGrpSpPr>
          <p:cNvPr id="48" name="Group 144"/>
          <p:cNvGrpSpPr>
            <a:grpSpLocks/>
          </p:cNvGrpSpPr>
          <p:nvPr/>
        </p:nvGrpSpPr>
        <p:grpSpPr bwMode="auto">
          <a:xfrm>
            <a:off x="5095875" y="3216275"/>
            <a:ext cx="304800" cy="401637"/>
            <a:chOff x="2976" y="3264"/>
            <a:chExt cx="192" cy="336"/>
          </a:xfrm>
        </p:grpSpPr>
        <p:sp>
          <p:nvSpPr>
            <p:cNvPr id="49" name="Line 145"/>
            <p:cNvSpPr>
              <a:spLocks noChangeShapeType="1"/>
            </p:cNvSpPr>
            <p:nvPr/>
          </p:nvSpPr>
          <p:spPr bwMode="auto">
            <a:xfrm>
              <a:off x="2976" y="3408"/>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0" name="Line 146"/>
            <p:cNvSpPr>
              <a:spLocks noChangeShapeType="1"/>
            </p:cNvSpPr>
            <p:nvPr/>
          </p:nvSpPr>
          <p:spPr bwMode="auto">
            <a:xfrm flipV="1">
              <a:off x="3072" y="3264"/>
              <a:ext cx="0"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1" name="Line 147"/>
            <p:cNvSpPr>
              <a:spLocks noChangeShapeType="1"/>
            </p:cNvSpPr>
            <p:nvPr/>
          </p:nvSpPr>
          <p:spPr bwMode="auto">
            <a:xfrm>
              <a:off x="2976" y="345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2" name="Line 148"/>
            <p:cNvSpPr>
              <a:spLocks noChangeShapeType="1"/>
            </p:cNvSpPr>
            <p:nvPr/>
          </p:nvSpPr>
          <p:spPr bwMode="auto">
            <a:xfrm>
              <a:off x="3072" y="3456"/>
              <a:ext cx="0"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53" name="Line 149"/>
          <p:cNvSpPr>
            <a:spLocks noChangeShapeType="1"/>
          </p:cNvSpPr>
          <p:nvPr/>
        </p:nvSpPr>
        <p:spPr bwMode="auto">
          <a:xfrm flipH="1">
            <a:off x="4562475" y="3216275"/>
            <a:ext cx="685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 name="Line 150"/>
          <p:cNvSpPr>
            <a:spLocks noChangeShapeType="1"/>
          </p:cNvSpPr>
          <p:nvPr/>
        </p:nvSpPr>
        <p:spPr bwMode="auto">
          <a:xfrm>
            <a:off x="5248275" y="3617912"/>
            <a:ext cx="0" cy="1143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5" name="Oval 155"/>
          <p:cNvSpPr>
            <a:spLocks noChangeArrowheads="1"/>
          </p:cNvSpPr>
          <p:nvPr/>
        </p:nvSpPr>
        <p:spPr bwMode="auto">
          <a:xfrm>
            <a:off x="4029075" y="2840037"/>
            <a:ext cx="76200" cy="58738"/>
          </a:xfrm>
          <a:prstGeom prst="ellipse">
            <a:avLst/>
          </a:prstGeom>
          <a:solidFill>
            <a:srgbClr val="000000"/>
          </a:solidFill>
          <a:ln w="9525">
            <a:solidFill>
              <a:schemeClr val="tx1"/>
            </a:solidFill>
            <a:round/>
            <a:headEnd/>
            <a:tailEnd/>
          </a:ln>
        </p:spPr>
        <p:txBody>
          <a:bodyPr wrap="none" anchor="ctr"/>
          <a:lstStyle/>
          <a:p>
            <a:endParaRPr lang="en-US"/>
          </a:p>
        </p:txBody>
      </p:sp>
      <p:sp>
        <p:nvSpPr>
          <p:cNvPr id="56" name="TextBox 55"/>
          <p:cNvSpPr txBox="1"/>
          <p:nvPr/>
        </p:nvSpPr>
        <p:spPr>
          <a:xfrm>
            <a:off x="1447800" y="4495800"/>
            <a:ext cx="6096000" cy="646331"/>
          </a:xfrm>
          <a:prstGeom prst="rect">
            <a:avLst/>
          </a:prstGeom>
          <a:noFill/>
        </p:spPr>
        <p:txBody>
          <a:bodyPr wrap="square" rtlCol="0">
            <a:spAutoFit/>
          </a:bodyPr>
          <a:lstStyle/>
          <a:p>
            <a:r>
              <a:rPr lang="en-US" dirty="0" smtClean="0">
                <a:latin typeface="Times New Roman" pitchFamily="18" charset="0"/>
                <a:cs typeface="Times New Roman" pitchFamily="18" charset="0"/>
              </a:rPr>
              <a:t>In order to get gain really high gain -  you need  high </a:t>
            </a:r>
            <a:r>
              <a:rPr lang="en-US" dirty="0" err="1" smtClean="0">
                <a:latin typeface="Times New Roman" pitchFamily="18" charset="0"/>
                <a:cs typeface="Times New Roman" pitchFamily="18" charset="0"/>
              </a:rPr>
              <a:t>gm</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transconductance</a:t>
            </a:r>
            <a:r>
              <a:rPr lang="en-US" dirty="0" smtClean="0">
                <a:latin typeface="Times New Roman" pitchFamily="18" charset="0"/>
                <a:cs typeface="Times New Roman" pitchFamily="18" charset="0"/>
              </a:rPr>
              <a:t>)  transistors and high RL -  the load resistor.</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8341384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87958A3C-7CE1-4978-9EDB-04C578CF1B28}" type="datetime1">
              <a:rPr lang="en-US" smtClean="0"/>
              <a:t>10/14/2024</a:t>
            </a:fld>
            <a:endParaRPr lang="en-US"/>
          </a:p>
        </p:txBody>
      </p:sp>
      <p:sp>
        <p:nvSpPr>
          <p:cNvPr id="5" name="Footer Placeholder 4"/>
          <p:cNvSpPr>
            <a:spLocks noGrp="1"/>
          </p:cNvSpPr>
          <p:nvPr>
            <p:ph type="ftr" sz="quarter" idx="11"/>
          </p:nvPr>
        </p:nvSpPr>
        <p:spPr/>
        <p:txBody>
          <a:bodyPr/>
          <a:lstStyle/>
          <a:p>
            <a:r>
              <a:rPr lang="en-US" smtClean="0"/>
              <a:t>Wide Band Amplifier -  Ed Fong</a:t>
            </a:r>
            <a:endParaRPr lang="en-US"/>
          </a:p>
        </p:txBody>
      </p:sp>
      <p:sp>
        <p:nvSpPr>
          <p:cNvPr id="6" name="Slide Number Placeholder 5"/>
          <p:cNvSpPr>
            <a:spLocks noGrp="1"/>
          </p:cNvSpPr>
          <p:nvPr>
            <p:ph type="sldNum" sz="quarter" idx="12"/>
          </p:nvPr>
        </p:nvSpPr>
        <p:spPr/>
        <p:txBody>
          <a:bodyPr/>
          <a:lstStyle/>
          <a:p>
            <a:fld id="{8C5D9805-2027-4481-9ED1-39DF6CB8760D}" type="slidenum">
              <a:rPr lang="en-US" smtClean="0"/>
              <a:t>25</a:t>
            </a:fld>
            <a:endParaRPr lang="en-US"/>
          </a:p>
        </p:txBody>
      </p:sp>
      <p:grpSp>
        <p:nvGrpSpPr>
          <p:cNvPr id="7" name="Group 122"/>
          <p:cNvGrpSpPr>
            <a:grpSpLocks/>
          </p:cNvGrpSpPr>
          <p:nvPr/>
        </p:nvGrpSpPr>
        <p:grpSpPr bwMode="auto">
          <a:xfrm>
            <a:off x="914400" y="947738"/>
            <a:ext cx="3429000" cy="4462462"/>
            <a:chOff x="2667000" y="947738"/>
            <a:chExt cx="3429000" cy="4462462"/>
          </a:xfrm>
        </p:grpSpPr>
        <p:grpSp>
          <p:nvGrpSpPr>
            <p:cNvPr id="8" name="Group 5"/>
            <p:cNvGrpSpPr>
              <a:grpSpLocks/>
            </p:cNvGrpSpPr>
            <p:nvPr/>
          </p:nvGrpSpPr>
          <p:grpSpPr bwMode="auto">
            <a:xfrm>
              <a:off x="4648200" y="3810000"/>
              <a:ext cx="381000" cy="381000"/>
              <a:chOff x="2648" y="1192"/>
              <a:chExt cx="240" cy="240"/>
            </a:xfrm>
          </p:grpSpPr>
          <p:sp>
            <p:nvSpPr>
              <p:cNvPr id="89" name="Line 6"/>
              <p:cNvSpPr>
                <a:spLocks noChangeShapeType="1"/>
              </p:cNvSpPr>
              <p:nvPr/>
            </p:nvSpPr>
            <p:spPr bwMode="auto">
              <a:xfrm>
                <a:off x="2648" y="1192"/>
                <a:ext cx="14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0" name="Line 7"/>
              <p:cNvSpPr>
                <a:spLocks noChangeShapeType="1"/>
              </p:cNvSpPr>
              <p:nvPr/>
            </p:nvSpPr>
            <p:spPr bwMode="auto">
              <a:xfrm>
                <a:off x="2792" y="1192"/>
                <a:ext cx="0"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1" name="Line 8"/>
              <p:cNvSpPr>
                <a:spLocks noChangeShapeType="1"/>
              </p:cNvSpPr>
              <p:nvPr/>
            </p:nvSpPr>
            <p:spPr bwMode="auto">
              <a:xfrm flipH="1">
                <a:off x="2648" y="1432"/>
                <a:ext cx="14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 name="Line 9"/>
              <p:cNvSpPr>
                <a:spLocks noChangeShapeType="1"/>
              </p:cNvSpPr>
              <p:nvPr/>
            </p:nvSpPr>
            <p:spPr bwMode="auto">
              <a:xfrm>
                <a:off x="2888" y="1192"/>
                <a:ext cx="0"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9" name="Group 10"/>
            <p:cNvGrpSpPr>
              <a:grpSpLocks/>
            </p:cNvGrpSpPr>
            <p:nvPr/>
          </p:nvGrpSpPr>
          <p:grpSpPr bwMode="auto">
            <a:xfrm>
              <a:off x="3733800" y="3810000"/>
              <a:ext cx="381000" cy="381000"/>
              <a:chOff x="2064" y="1184"/>
              <a:chExt cx="240" cy="240"/>
            </a:xfrm>
          </p:grpSpPr>
          <p:sp>
            <p:nvSpPr>
              <p:cNvPr id="85" name="Line 11"/>
              <p:cNvSpPr>
                <a:spLocks noChangeShapeType="1"/>
              </p:cNvSpPr>
              <p:nvPr/>
            </p:nvSpPr>
            <p:spPr bwMode="auto">
              <a:xfrm flipH="1">
                <a:off x="2160" y="1184"/>
                <a:ext cx="14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6" name="Line 12"/>
              <p:cNvSpPr>
                <a:spLocks noChangeShapeType="1"/>
              </p:cNvSpPr>
              <p:nvPr/>
            </p:nvSpPr>
            <p:spPr bwMode="auto">
              <a:xfrm>
                <a:off x="2160" y="1184"/>
                <a:ext cx="0"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7" name="Line 13"/>
              <p:cNvSpPr>
                <a:spLocks noChangeShapeType="1"/>
              </p:cNvSpPr>
              <p:nvPr/>
            </p:nvSpPr>
            <p:spPr bwMode="auto">
              <a:xfrm>
                <a:off x="2160" y="1424"/>
                <a:ext cx="14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8" name="Line 14"/>
              <p:cNvSpPr>
                <a:spLocks noChangeShapeType="1"/>
              </p:cNvSpPr>
              <p:nvPr/>
            </p:nvSpPr>
            <p:spPr bwMode="auto">
              <a:xfrm>
                <a:off x="2064" y="1184"/>
                <a:ext cx="0"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10" name="Group 80"/>
            <p:cNvGrpSpPr>
              <a:grpSpLocks/>
            </p:cNvGrpSpPr>
            <p:nvPr/>
          </p:nvGrpSpPr>
          <p:grpSpPr bwMode="auto">
            <a:xfrm>
              <a:off x="4333875" y="5029200"/>
              <a:ext cx="609600" cy="381000"/>
              <a:chOff x="1056" y="2544"/>
              <a:chExt cx="335" cy="240"/>
            </a:xfrm>
          </p:grpSpPr>
          <p:sp>
            <p:nvSpPr>
              <p:cNvPr id="80" name="Line 81"/>
              <p:cNvSpPr>
                <a:spLocks noChangeShapeType="1"/>
              </p:cNvSpPr>
              <p:nvPr/>
            </p:nvSpPr>
            <p:spPr bwMode="auto">
              <a:xfrm>
                <a:off x="1056" y="2688"/>
                <a:ext cx="48"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1" name="Line 82"/>
              <p:cNvSpPr>
                <a:spLocks noChangeShapeType="1"/>
              </p:cNvSpPr>
              <p:nvPr/>
            </p:nvSpPr>
            <p:spPr bwMode="auto">
              <a:xfrm flipV="1">
                <a:off x="1104" y="2688"/>
                <a:ext cx="48"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2" name="Line 83"/>
              <p:cNvSpPr>
                <a:spLocks noChangeShapeType="1"/>
              </p:cNvSpPr>
              <p:nvPr/>
            </p:nvSpPr>
            <p:spPr bwMode="auto">
              <a:xfrm>
                <a:off x="1056" y="268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3" name="Line 84"/>
              <p:cNvSpPr>
                <a:spLocks noChangeShapeType="1"/>
              </p:cNvSpPr>
              <p:nvPr/>
            </p:nvSpPr>
            <p:spPr bwMode="auto">
              <a:xfrm flipV="1">
                <a:off x="1104" y="2544"/>
                <a:ext cx="0"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4" name="Text Box 85"/>
              <p:cNvSpPr txBox="1">
                <a:spLocks noChangeArrowheads="1"/>
              </p:cNvSpPr>
              <p:nvPr/>
            </p:nvSpPr>
            <p:spPr bwMode="auto">
              <a:xfrm>
                <a:off x="1104" y="2544"/>
                <a:ext cx="287"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a:latin typeface="Arial" charset="0"/>
                  </a:rPr>
                  <a:t>GND</a:t>
                </a:r>
              </a:p>
            </p:txBody>
          </p:sp>
        </p:grpSp>
        <p:cxnSp>
          <p:nvCxnSpPr>
            <p:cNvPr id="11" name="Straight Connector 10"/>
            <p:cNvCxnSpPr>
              <a:stCxn id="91" idx="1"/>
            </p:cNvCxnSpPr>
            <p:nvPr/>
          </p:nvCxnSpPr>
          <p:spPr>
            <a:xfrm flipH="1" flipV="1">
              <a:off x="4114800" y="4191000"/>
              <a:ext cx="5334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2" name="Group 22"/>
            <p:cNvGrpSpPr>
              <a:grpSpLocks/>
            </p:cNvGrpSpPr>
            <p:nvPr/>
          </p:nvGrpSpPr>
          <p:grpSpPr bwMode="auto">
            <a:xfrm>
              <a:off x="4191000" y="4191000"/>
              <a:ext cx="457200" cy="1066800"/>
              <a:chOff x="1008" y="480"/>
              <a:chExt cx="288" cy="672"/>
            </a:xfrm>
          </p:grpSpPr>
          <p:sp>
            <p:nvSpPr>
              <p:cNvPr id="76" name="Oval 23"/>
              <p:cNvSpPr>
                <a:spLocks noChangeArrowheads="1"/>
              </p:cNvSpPr>
              <p:nvPr/>
            </p:nvSpPr>
            <p:spPr bwMode="auto">
              <a:xfrm>
                <a:off x="1008" y="720"/>
                <a:ext cx="288" cy="240"/>
              </a:xfrm>
              <a:prstGeom prst="ellipse">
                <a:avLst/>
              </a:prstGeom>
              <a:solidFill>
                <a:schemeClr val="bg1"/>
              </a:solidFill>
              <a:ln w="9525">
                <a:solidFill>
                  <a:schemeClr val="tx1"/>
                </a:solidFill>
                <a:round/>
                <a:headEnd/>
                <a:tailEnd/>
              </a:ln>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US" altLang="en-US" sz="1800"/>
              </a:p>
            </p:txBody>
          </p:sp>
          <p:sp>
            <p:nvSpPr>
              <p:cNvPr id="77" name="Line 24"/>
              <p:cNvSpPr>
                <a:spLocks noChangeShapeType="1"/>
              </p:cNvSpPr>
              <p:nvPr/>
            </p:nvSpPr>
            <p:spPr bwMode="auto">
              <a:xfrm>
                <a:off x="1152" y="720"/>
                <a:ext cx="0" cy="24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78" name="Line 25"/>
              <p:cNvSpPr>
                <a:spLocks noChangeShapeType="1"/>
              </p:cNvSpPr>
              <p:nvPr/>
            </p:nvSpPr>
            <p:spPr bwMode="auto">
              <a:xfrm flipV="1">
                <a:off x="1152" y="480"/>
                <a:ext cx="0"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 name="Line 26"/>
              <p:cNvSpPr>
                <a:spLocks noChangeShapeType="1"/>
              </p:cNvSpPr>
              <p:nvPr/>
            </p:nvSpPr>
            <p:spPr bwMode="auto">
              <a:xfrm>
                <a:off x="1152" y="96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13" name="Group 49"/>
            <p:cNvGrpSpPr>
              <a:grpSpLocks/>
            </p:cNvGrpSpPr>
            <p:nvPr/>
          </p:nvGrpSpPr>
          <p:grpSpPr bwMode="auto">
            <a:xfrm>
              <a:off x="3733800" y="3048000"/>
              <a:ext cx="381000" cy="381000"/>
              <a:chOff x="2064" y="1184"/>
              <a:chExt cx="240" cy="240"/>
            </a:xfrm>
          </p:grpSpPr>
          <p:sp>
            <p:nvSpPr>
              <p:cNvPr id="72" name="Line 11"/>
              <p:cNvSpPr>
                <a:spLocks noChangeShapeType="1"/>
              </p:cNvSpPr>
              <p:nvPr/>
            </p:nvSpPr>
            <p:spPr bwMode="auto">
              <a:xfrm flipH="1">
                <a:off x="2160" y="1184"/>
                <a:ext cx="14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3" name="Line 12"/>
              <p:cNvSpPr>
                <a:spLocks noChangeShapeType="1"/>
              </p:cNvSpPr>
              <p:nvPr/>
            </p:nvSpPr>
            <p:spPr bwMode="auto">
              <a:xfrm>
                <a:off x="2160" y="1184"/>
                <a:ext cx="0"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4" name="Line 13"/>
              <p:cNvSpPr>
                <a:spLocks noChangeShapeType="1"/>
              </p:cNvSpPr>
              <p:nvPr/>
            </p:nvSpPr>
            <p:spPr bwMode="auto">
              <a:xfrm>
                <a:off x="2160" y="1424"/>
                <a:ext cx="14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5" name="Line 14"/>
              <p:cNvSpPr>
                <a:spLocks noChangeShapeType="1"/>
              </p:cNvSpPr>
              <p:nvPr/>
            </p:nvSpPr>
            <p:spPr bwMode="auto">
              <a:xfrm>
                <a:off x="2064" y="1184"/>
                <a:ext cx="0"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14" name="Group 54"/>
            <p:cNvGrpSpPr>
              <a:grpSpLocks/>
            </p:cNvGrpSpPr>
            <p:nvPr/>
          </p:nvGrpSpPr>
          <p:grpSpPr bwMode="auto">
            <a:xfrm>
              <a:off x="4648200" y="3048000"/>
              <a:ext cx="381000" cy="381000"/>
              <a:chOff x="2648" y="1192"/>
              <a:chExt cx="240" cy="240"/>
            </a:xfrm>
          </p:grpSpPr>
          <p:sp>
            <p:nvSpPr>
              <p:cNvPr id="68" name="Line 6"/>
              <p:cNvSpPr>
                <a:spLocks noChangeShapeType="1"/>
              </p:cNvSpPr>
              <p:nvPr/>
            </p:nvSpPr>
            <p:spPr bwMode="auto">
              <a:xfrm>
                <a:off x="2648" y="1192"/>
                <a:ext cx="14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9" name="Line 7"/>
              <p:cNvSpPr>
                <a:spLocks noChangeShapeType="1"/>
              </p:cNvSpPr>
              <p:nvPr/>
            </p:nvSpPr>
            <p:spPr bwMode="auto">
              <a:xfrm>
                <a:off x="2792" y="1192"/>
                <a:ext cx="0"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0" name="Line 8"/>
              <p:cNvSpPr>
                <a:spLocks noChangeShapeType="1"/>
              </p:cNvSpPr>
              <p:nvPr/>
            </p:nvSpPr>
            <p:spPr bwMode="auto">
              <a:xfrm flipH="1">
                <a:off x="2648" y="1432"/>
                <a:ext cx="14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1" name="Line 9"/>
              <p:cNvSpPr>
                <a:spLocks noChangeShapeType="1"/>
              </p:cNvSpPr>
              <p:nvPr/>
            </p:nvSpPr>
            <p:spPr bwMode="auto">
              <a:xfrm>
                <a:off x="2888" y="1192"/>
                <a:ext cx="0"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cxnSp>
          <p:nvCxnSpPr>
            <p:cNvPr id="15" name="Straight Connector 14"/>
            <p:cNvCxnSpPr/>
            <p:nvPr/>
          </p:nvCxnSpPr>
          <p:spPr>
            <a:xfrm>
              <a:off x="4114800" y="3429000"/>
              <a:ext cx="0" cy="381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4648200" y="3429000"/>
              <a:ext cx="0" cy="381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 name="Group 64"/>
            <p:cNvGrpSpPr>
              <a:grpSpLocks/>
            </p:cNvGrpSpPr>
            <p:nvPr/>
          </p:nvGrpSpPr>
          <p:grpSpPr bwMode="auto">
            <a:xfrm>
              <a:off x="3505200" y="2286000"/>
              <a:ext cx="609600" cy="381000"/>
              <a:chOff x="609600" y="1143000"/>
              <a:chExt cx="609600" cy="381000"/>
            </a:xfrm>
          </p:grpSpPr>
          <p:sp>
            <p:nvSpPr>
              <p:cNvPr id="62" name="Line 17"/>
              <p:cNvSpPr>
                <a:spLocks noChangeShapeType="1"/>
              </p:cNvSpPr>
              <p:nvPr/>
            </p:nvSpPr>
            <p:spPr bwMode="auto">
              <a:xfrm>
                <a:off x="990600" y="1143000"/>
                <a:ext cx="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3" name="Line 18"/>
              <p:cNvSpPr>
                <a:spLocks noChangeShapeType="1"/>
              </p:cNvSpPr>
              <p:nvPr/>
            </p:nvSpPr>
            <p:spPr bwMode="auto">
              <a:xfrm>
                <a:off x="990600" y="152400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 name="Line 19"/>
              <p:cNvSpPr>
                <a:spLocks noChangeShapeType="1"/>
              </p:cNvSpPr>
              <p:nvPr/>
            </p:nvSpPr>
            <p:spPr bwMode="auto">
              <a:xfrm>
                <a:off x="838200" y="1143000"/>
                <a:ext cx="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 name="Oval 20"/>
              <p:cNvSpPr>
                <a:spLocks noChangeArrowheads="1"/>
              </p:cNvSpPr>
              <p:nvPr/>
            </p:nvSpPr>
            <p:spPr bwMode="auto">
              <a:xfrm>
                <a:off x="838200" y="1295400"/>
                <a:ext cx="152400" cy="76200"/>
              </a:xfrm>
              <a:prstGeom prst="ellipse">
                <a:avLst/>
              </a:prstGeom>
              <a:solidFill>
                <a:schemeClr val="bg1"/>
              </a:solidFill>
              <a:ln w="9525">
                <a:solidFill>
                  <a:schemeClr val="tx1"/>
                </a:solidFill>
                <a:round/>
                <a:headEnd/>
                <a:tailEnd/>
              </a:ln>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US" altLang="en-US" sz="1800"/>
              </a:p>
            </p:txBody>
          </p:sp>
          <p:sp>
            <p:nvSpPr>
              <p:cNvPr id="66" name="Line 21"/>
              <p:cNvSpPr>
                <a:spLocks noChangeShapeType="1"/>
              </p:cNvSpPr>
              <p:nvPr/>
            </p:nvSpPr>
            <p:spPr bwMode="auto">
              <a:xfrm flipH="1">
                <a:off x="609600" y="1328738"/>
                <a:ext cx="228600" cy="476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7" name="Line 27"/>
              <p:cNvSpPr>
                <a:spLocks noChangeShapeType="1"/>
              </p:cNvSpPr>
              <p:nvPr/>
            </p:nvSpPr>
            <p:spPr bwMode="auto">
              <a:xfrm>
                <a:off x="990600" y="114300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18" name="Group 71"/>
            <p:cNvGrpSpPr>
              <a:grpSpLocks/>
            </p:cNvGrpSpPr>
            <p:nvPr/>
          </p:nvGrpSpPr>
          <p:grpSpPr bwMode="auto">
            <a:xfrm>
              <a:off x="4648200" y="2295525"/>
              <a:ext cx="533400" cy="381000"/>
              <a:chOff x="1752600" y="1143000"/>
              <a:chExt cx="533400" cy="381000"/>
            </a:xfrm>
          </p:grpSpPr>
          <p:sp>
            <p:nvSpPr>
              <p:cNvPr id="56" name="Line 15"/>
              <p:cNvSpPr>
                <a:spLocks noChangeShapeType="1"/>
              </p:cNvSpPr>
              <p:nvPr/>
            </p:nvSpPr>
            <p:spPr bwMode="auto">
              <a:xfrm flipH="1">
                <a:off x="1752600" y="152400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7" name="Oval 73"/>
              <p:cNvSpPr>
                <a:spLocks noChangeArrowheads="1"/>
              </p:cNvSpPr>
              <p:nvPr/>
            </p:nvSpPr>
            <p:spPr bwMode="auto">
              <a:xfrm>
                <a:off x="1981200" y="1277938"/>
                <a:ext cx="152400" cy="76200"/>
              </a:xfrm>
              <a:prstGeom prst="ellipse">
                <a:avLst/>
              </a:prstGeom>
              <a:solidFill>
                <a:schemeClr val="bg1"/>
              </a:solidFill>
              <a:ln w="9525">
                <a:solidFill>
                  <a:schemeClr val="tx1"/>
                </a:solidFill>
                <a:round/>
                <a:headEnd/>
                <a:tailEnd/>
              </a:ln>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US" altLang="en-US" sz="1800"/>
              </a:p>
            </p:txBody>
          </p:sp>
          <p:sp>
            <p:nvSpPr>
              <p:cNvPr id="58" name="Line 28"/>
              <p:cNvSpPr>
                <a:spLocks noChangeShapeType="1"/>
              </p:cNvSpPr>
              <p:nvPr/>
            </p:nvSpPr>
            <p:spPr bwMode="auto">
              <a:xfrm flipV="1">
                <a:off x="1981200" y="1143000"/>
                <a:ext cx="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9" name="Line 29"/>
              <p:cNvSpPr>
                <a:spLocks noChangeShapeType="1"/>
              </p:cNvSpPr>
              <p:nvPr/>
            </p:nvSpPr>
            <p:spPr bwMode="auto">
              <a:xfrm flipV="1">
                <a:off x="2133600" y="1143000"/>
                <a:ext cx="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 name="Line 30"/>
              <p:cNvSpPr>
                <a:spLocks noChangeShapeType="1"/>
              </p:cNvSpPr>
              <p:nvPr/>
            </p:nvSpPr>
            <p:spPr bwMode="auto">
              <a:xfrm flipH="1">
                <a:off x="1752600" y="114300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1" name="Line 31"/>
              <p:cNvSpPr>
                <a:spLocks noChangeShapeType="1"/>
              </p:cNvSpPr>
              <p:nvPr/>
            </p:nvSpPr>
            <p:spPr bwMode="auto">
              <a:xfrm>
                <a:off x="2133600" y="1320800"/>
                <a:ext cx="152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19" name="Group 78"/>
            <p:cNvGrpSpPr>
              <a:grpSpLocks/>
            </p:cNvGrpSpPr>
            <p:nvPr/>
          </p:nvGrpSpPr>
          <p:grpSpPr bwMode="auto">
            <a:xfrm>
              <a:off x="3505200" y="1524000"/>
              <a:ext cx="609600" cy="381000"/>
              <a:chOff x="609600" y="1143000"/>
              <a:chExt cx="609600" cy="381000"/>
            </a:xfrm>
          </p:grpSpPr>
          <p:sp>
            <p:nvSpPr>
              <p:cNvPr id="50" name="Line 17"/>
              <p:cNvSpPr>
                <a:spLocks noChangeShapeType="1"/>
              </p:cNvSpPr>
              <p:nvPr/>
            </p:nvSpPr>
            <p:spPr bwMode="auto">
              <a:xfrm>
                <a:off x="990600" y="1143000"/>
                <a:ext cx="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 name="Line 18"/>
              <p:cNvSpPr>
                <a:spLocks noChangeShapeType="1"/>
              </p:cNvSpPr>
              <p:nvPr/>
            </p:nvSpPr>
            <p:spPr bwMode="auto">
              <a:xfrm>
                <a:off x="990600" y="152400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 name="Line 19"/>
              <p:cNvSpPr>
                <a:spLocks noChangeShapeType="1"/>
              </p:cNvSpPr>
              <p:nvPr/>
            </p:nvSpPr>
            <p:spPr bwMode="auto">
              <a:xfrm>
                <a:off x="838200" y="1143000"/>
                <a:ext cx="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 name="Oval 20"/>
              <p:cNvSpPr>
                <a:spLocks noChangeArrowheads="1"/>
              </p:cNvSpPr>
              <p:nvPr/>
            </p:nvSpPr>
            <p:spPr bwMode="auto">
              <a:xfrm>
                <a:off x="838200" y="1295400"/>
                <a:ext cx="152400" cy="76200"/>
              </a:xfrm>
              <a:prstGeom prst="ellipse">
                <a:avLst/>
              </a:prstGeom>
              <a:solidFill>
                <a:schemeClr val="bg1"/>
              </a:solidFill>
              <a:ln w="9525">
                <a:solidFill>
                  <a:schemeClr val="tx1"/>
                </a:solidFill>
                <a:round/>
                <a:headEnd/>
                <a:tailEnd/>
              </a:ln>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US" altLang="en-US" sz="1800"/>
              </a:p>
            </p:txBody>
          </p:sp>
          <p:sp>
            <p:nvSpPr>
              <p:cNvPr id="54" name="Line 21"/>
              <p:cNvSpPr>
                <a:spLocks noChangeShapeType="1"/>
              </p:cNvSpPr>
              <p:nvPr/>
            </p:nvSpPr>
            <p:spPr bwMode="auto">
              <a:xfrm flipH="1">
                <a:off x="609600" y="1328738"/>
                <a:ext cx="228600" cy="476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5" name="Line 27"/>
              <p:cNvSpPr>
                <a:spLocks noChangeShapeType="1"/>
              </p:cNvSpPr>
              <p:nvPr/>
            </p:nvSpPr>
            <p:spPr bwMode="auto">
              <a:xfrm>
                <a:off x="990600" y="114300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20" name="Group 85"/>
            <p:cNvGrpSpPr>
              <a:grpSpLocks/>
            </p:cNvGrpSpPr>
            <p:nvPr/>
          </p:nvGrpSpPr>
          <p:grpSpPr bwMode="auto">
            <a:xfrm>
              <a:off x="4648200" y="1533525"/>
              <a:ext cx="533400" cy="381000"/>
              <a:chOff x="1752600" y="1143000"/>
              <a:chExt cx="533400" cy="381000"/>
            </a:xfrm>
          </p:grpSpPr>
          <p:sp>
            <p:nvSpPr>
              <p:cNvPr id="44" name="Line 15"/>
              <p:cNvSpPr>
                <a:spLocks noChangeShapeType="1"/>
              </p:cNvSpPr>
              <p:nvPr/>
            </p:nvSpPr>
            <p:spPr bwMode="auto">
              <a:xfrm flipH="1">
                <a:off x="1752600" y="152400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 name="Oval 87"/>
              <p:cNvSpPr>
                <a:spLocks noChangeArrowheads="1"/>
              </p:cNvSpPr>
              <p:nvPr/>
            </p:nvSpPr>
            <p:spPr bwMode="auto">
              <a:xfrm>
                <a:off x="1981200" y="1277938"/>
                <a:ext cx="152400" cy="76200"/>
              </a:xfrm>
              <a:prstGeom prst="ellipse">
                <a:avLst/>
              </a:prstGeom>
              <a:solidFill>
                <a:schemeClr val="bg1"/>
              </a:solidFill>
              <a:ln w="9525">
                <a:solidFill>
                  <a:schemeClr val="tx1"/>
                </a:solidFill>
                <a:round/>
                <a:headEnd/>
                <a:tailEnd/>
              </a:ln>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US" altLang="en-US" sz="1800"/>
              </a:p>
            </p:txBody>
          </p:sp>
          <p:sp>
            <p:nvSpPr>
              <p:cNvPr id="46" name="Line 28"/>
              <p:cNvSpPr>
                <a:spLocks noChangeShapeType="1"/>
              </p:cNvSpPr>
              <p:nvPr/>
            </p:nvSpPr>
            <p:spPr bwMode="auto">
              <a:xfrm flipV="1">
                <a:off x="1981200" y="1143000"/>
                <a:ext cx="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7" name="Line 29"/>
              <p:cNvSpPr>
                <a:spLocks noChangeShapeType="1"/>
              </p:cNvSpPr>
              <p:nvPr/>
            </p:nvSpPr>
            <p:spPr bwMode="auto">
              <a:xfrm flipV="1">
                <a:off x="2133600" y="1143000"/>
                <a:ext cx="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8" name="Line 30"/>
              <p:cNvSpPr>
                <a:spLocks noChangeShapeType="1"/>
              </p:cNvSpPr>
              <p:nvPr/>
            </p:nvSpPr>
            <p:spPr bwMode="auto">
              <a:xfrm flipH="1">
                <a:off x="1752600" y="114300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 name="Line 31"/>
              <p:cNvSpPr>
                <a:spLocks noChangeShapeType="1"/>
              </p:cNvSpPr>
              <p:nvPr/>
            </p:nvSpPr>
            <p:spPr bwMode="auto">
              <a:xfrm>
                <a:off x="2133600" y="1320800"/>
                <a:ext cx="152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cxnSp>
          <p:nvCxnSpPr>
            <p:cNvPr id="21" name="Straight Connector 20"/>
            <p:cNvCxnSpPr/>
            <p:nvPr/>
          </p:nvCxnSpPr>
          <p:spPr>
            <a:xfrm>
              <a:off x="4114800" y="2667000"/>
              <a:ext cx="0" cy="381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4648200" y="2667000"/>
              <a:ext cx="0" cy="381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4114800" y="1905000"/>
              <a:ext cx="0" cy="381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4648200" y="1905000"/>
              <a:ext cx="0" cy="381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5" name="Group 76"/>
            <p:cNvGrpSpPr>
              <a:grpSpLocks/>
            </p:cNvGrpSpPr>
            <p:nvPr/>
          </p:nvGrpSpPr>
          <p:grpSpPr bwMode="auto">
            <a:xfrm>
              <a:off x="3857625" y="947738"/>
              <a:ext cx="504825" cy="576262"/>
              <a:chOff x="998" y="1893"/>
              <a:chExt cx="318" cy="363"/>
            </a:xfrm>
          </p:grpSpPr>
          <p:sp>
            <p:nvSpPr>
              <p:cNvPr id="41" name="Line 77"/>
              <p:cNvSpPr>
                <a:spLocks noChangeShapeType="1"/>
              </p:cNvSpPr>
              <p:nvPr/>
            </p:nvSpPr>
            <p:spPr bwMode="auto">
              <a:xfrm>
                <a:off x="1032" y="2064"/>
                <a:ext cx="24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2" name="Line 78"/>
              <p:cNvSpPr>
                <a:spLocks noChangeShapeType="1"/>
              </p:cNvSpPr>
              <p:nvPr/>
            </p:nvSpPr>
            <p:spPr bwMode="auto">
              <a:xfrm>
                <a:off x="1152" y="2064"/>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3" name="Text Box 79"/>
              <p:cNvSpPr txBox="1">
                <a:spLocks noChangeArrowheads="1"/>
              </p:cNvSpPr>
              <p:nvPr/>
            </p:nvSpPr>
            <p:spPr bwMode="auto">
              <a:xfrm>
                <a:off x="998" y="1893"/>
                <a:ext cx="31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a:latin typeface="Arial" charset="0"/>
                  </a:rPr>
                  <a:t>VDD</a:t>
                </a:r>
              </a:p>
            </p:txBody>
          </p:sp>
        </p:grpSp>
        <p:grpSp>
          <p:nvGrpSpPr>
            <p:cNvPr id="26" name="Group 76"/>
            <p:cNvGrpSpPr>
              <a:grpSpLocks/>
            </p:cNvGrpSpPr>
            <p:nvPr/>
          </p:nvGrpSpPr>
          <p:grpSpPr bwMode="auto">
            <a:xfrm>
              <a:off x="4400550" y="947738"/>
              <a:ext cx="504825" cy="576262"/>
              <a:chOff x="998" y="1893"/>
              <a:chExt cx="318" cy="363"/>
            </a:xfrm>
          </p:grpSpPr>
          <p:sp>
            <p:nvSpPr>
              <p:cNvPr id="38" name="Line 77"/>
              <p:cNvSpPr>
                <a:spLocks noChangeShapeType="1"/>
              </p:cNvSpPr>
              <p:nvPr/>
            </p:nvSpPr>
            <p:spPr bwMode="auto">
              <a:xfrm>
                <a:off x="1032" y="2064"/>
                <a:ext cx="24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9" name="Line 78"/>
              <p:cNvSpPr>
                <a:spLocks noChangeShapeType="1"/>
              </p:cNvSpPr>
              <p:nvPr/>
            </p:nvSpPr>
            <p:spPr bwMode="auto">
              <a:xfrm>
                <a:off x="1152" y="2064"/>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0" name="Text Box 79"/>
              <p:cNvSpPr txBox="1">
                <a:spLocks noChangeArrowheads="1"/>
              </p:cNvSpPr>
              <p:nvPr/>
            </p:nvSpPr>
            <p:spPr bwMode="auto">
              <a:xfrm>
                <a:off x="998" y="1893"/>
                <a:ext cx="31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a:latin typeface="Arial" charset="0"/>
                  </a:rPr>
                  <a:t>VDD</a:t>
                </a:r>
              </a:p>
            </p:txBody>
          </p:sp>
        </p:grpSp>
        <p:sp>
          <p:nvSpPr>
            <p:cNvPr id="27" name="TextBox 104"/>
            <p:cNvSpPr txBox="1">
              <a:spLocks noChangeArrowheads="1"/>
            </p:cNvSpPr>
            <p:nvPr/>
          </p:nvSpPr>
          <p:spPr bwMode="auto">
            <a:xfrm>
              <a:off x="4629150" y="4597598"/>
              <a:ext cx="914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400"/>
                <a:t>ibias</a:t>
              </a:r>
            </a:p>
          </p:txBody>
        </p:sp>
        <p:cxnSp>
          <p:nvCxnSpPr>
            <p:cNvPr id="28" name="Straight Connector 27"/>
            <p:cNvCxnSpPr/>
            <p:nvPr/>
          </p:nvCxnSpPr>
          <p:spPr>
            <a:xfrm flipH="1">
              <a:off x="3276600" y="4000500"/>
              <a:ext cx="457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H="1">
              <a:off x="5029200" y="4010025"/>
              <a:ext cx="457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TextBox 111"/>
            <p:cNvSpPr txBox="1">
              <a:spLocks noChangeArrowheads="1"/>
            </p:cNvSpPr>
            <p:nvPr/>
          </p:nvSpPr>
          <p:spPr bwMode="auto">
            <a:xfrm>
              <a:off x="2819400" y="3810000"/>
              <a:ext cx="6096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400"/>
                <a:t>Vin+</a:t>
              </a:r>
            </a:p>
          </p:txBody>
        </p:sp>
        <p:sp>
          <p:nvSpPr>
            <p:cNvPr id="31" name="TextBox 112"/>
            <p:cNvSpPr txBox="1">
              <a:spLocks noChangeArrowheads="1"/>
            </p:cNvSpPr>
            <p:nvPr/>
          </p:nvSpPr>
          <p:spPr bwMode="auto">
            <a:xfrm>
              <a:off x="5486400" y="3790950"/>
              <a:ext cx="6096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400"/>
                <a:t>Vin-</a:t>
              </a:r>
            </a:p>
          </p:txBody>
        </p:sp>
        <p:cxnSp>
          <p:nvCxnSpPr>
            <p:cNvPr id="32" name="Straight Connector 31"/>
            <p:cNvCxnSpPr/>
            <p:nvPr/>
          </p:nvCxnSpPr>
          <p:spPr>
            <a:xfrm flipH="1">
              <a:off x="3200400" y="3248025"/>
              <a:ext cx="1981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TextBox 116"/>
            <p:cNvSpPr txBox="1">
              <a:spLocks noChangeArrowheads="1"/>
            </p:cNvSpPr>
            <p:nvPr/>
          </p:nvSpPr>
          <p:spPr bwMode="auto">
            <a:xfrm>
              <a:off x="2667000" y="3124200"/>
              <a:ext cx="6096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a:t>bias1</a:t>
              </a:r>
            </a:p>
          </p:txBody>
        </p:sp>
        <p:sp>
          <p:nvSpPr>
            <p:cNvPr id="34" name="TextBox 117"/>
            <p:cNvSpPr txBox="1">
              <a:spLocks noChangeArrowheads="1"/>
            </p:cNvSpPr>
            <p:nvPr/>
          </p:nvSpPr>
          <p:spPr bwMode="auto">
            <a:xfrm>
              <a:off x="2705100" y="2314674"/>
              <a:ext cx="6096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a:t>bias2</a:t>
              </a:r>
            </a:p>
          </p:txBody>
        </p:sp>
        <p:cxnSp>
          <p:nvCxnSpPr>
            <p:cNvPr id="35" name="Straight Connector 34"/>
            <p:cNvCxnSpPr/>
            <p:nvPr/>
          </p:nvCxnSpPr>
          <p:spPr>
            <a:xfrm flipH="1">
              <a:off x="3352800" y="2476500"/>
              <a:ext cx="1981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a:off x="3276600" y="1714500"/>
              <a:ext cx="1981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TextBox 121"/>
            <p:cNvSpPr txBox="1">
              <a:spLocks noChangeArrowheads="1"/>
            </p:cNvSpPr>
            <p:nvPr/>
          </p:nvSpPr>
          <p:spPr bwMode="auto">
            <a:xfrm>
              <a:off x="2705100" y="1571625"/>
              <a:ext cx="6096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a:t>bias3</a:t>
              </a:r>
            </a:p>
            <a:p>
              <a:pPr eaLnBrk="1" hangingPunct="1">
                <a:spcBef>
                  <a:spcPct val="0"/>
                </a:spcBef>
                <a:buFontTx/>
                <a:buNone/>
              </a:pPr>
              <a:endParaRPr lang="en-US" altLang="en-US" sz="1200"/>
            </a:p>
          </p:txBody>
        </p:sp>
      </p:grpSp>
      <p:sp>
        <p:nvSpPr>
          <p:cNvPr id="93" name="TextBox 123"/>
          <p:cNvSpPr txBox="1">
            <a:spLocks noChangeArrowheads="1"/>
          </p:cNvSpPr>
          <p:nvPr/>
        </p:nvSpPr>
        <p:spPr bwMode="auto">
          <a:xfrm>
            <a:off x="4800600" y="1143000"/>
            <a:ext cx="3962400"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400" dirty="0">
                <a:latin typeface="Times New Roman" pitchFamily="18" charset="0"/>
                <a:cs typeface="Times New Roman" pitchFamily="18" charset="0"/>
              </a:rPr>
              <a:t>Totem Pole load -  we have found that this is a very effective single stage differential amplifier.   Why?? </a:t>
            </a:r>
          </a:p>
          <a:p>
            <a:pPr eaLnBrk="1" hangingPunct="1">
              <a:spcBef>
                <a:spcPct val="0"/>
              </a:spcBef>
              <a:buFontTx/>
              <a:buNone/>
            </a:pPr>
            <a:endParaRPr lang="en-US" altLang="en-US" sz="1400" dirty="0">
              <a:latin typeface="Times New Roman" pitchFamily="18" charset="0"/>
              <a:cs typeface="Times New Roman" pitchFamily="18" charset="0"/>
            </a:endParaRPr>
          </a:p>
          <a:p>
            <a:pPr eaLnBrk="1" hangingPunct="1">
              <a:spcBef>
                <a:spcPct val="0"/>
              </a:spcBef>
              <a:buFontTx/>
              <a:buNone/>
            </a:pPr>
            <a:r>
              <a:rPr lang="en-US" altLang="en-US" sz="1400" dirty="0">
                <a:latin typeface="Times New Roman" pitchFamily="18" charset="0"/>
                <a:cs typeface="Times New Roman" pitchFamily="18" charset="0"/>
              </a:rPr>
              <a:t>A pure resistive load cannot give you the desired gain.  The active load transistors here have very high output impedance.  Remember Av=-</a:t>
            </a:r>
            <a:r>
              <a:rPr lang="en-US" altLang="en-US" sz="1400" dirty="0" err="1">
                <a:latin typeface="Times New Roman" pitchFamily="18" charset="0"/>
                <a:cs typeface="Times New Roman" pitchFamily="18" charset="0"/>
              </a:rPr>
              <a:t>gmRL</a:t>
            </a:r>
            <a:r>
              <a:rPr lang="en-US" altLang="en-US" sz="1400" dirty="0">
                <a:latin typeface="Times New Roman" pitchFamily="18" charset="0"/>
                <a:cs typeface="Times New Roman" pitchFamily="18" charset="0"/>
              </a:rPr>
              <a:t> .  In addition, the transistors going to bias1 are in a </a:t>
            </a:r>
            <a:r>
              <a:rPr lang="en-US" altLang="en-US" sz="1400" dirty="0" err="1">
                <a:latin typeface="Times New Roman" pitchFamily="18" charset="0"/>
                <a:cs typeface="Times New Roman" pitchFamily="18" charset="0"/>
              </a:rPr>
              <a:t>cascode</a:t>
            </a:r>
            <a:r>
              <a:rPr lang="en-US" altLang="en-US" sz="1400" dirty="0">
                <a:latin typeface="Times New Roman" pitchFamily="18" charset="0"/>
                <a:cs typeface="Times New Roman" pitchFamily="18" charset="0"/>
              </a:rPr>
              <a:t> configuration.  Thus first order Miller affect is avoided.  </a:t>
            </a:r>
          </a:p>
        </p:txBody>
      </p:sp>
      <p:sp>
        <p:nvSpPr>
          <p:cNvPr id="94" name="TextBox 124"/>
          <p:cNvSpPr txBox="1">
            <a:spLocks noChangeArrowheads="1"/>
          </p:cNvSpPr>
          <p:nvPr/>
        </p:nvSpPr>
        <p:spPr bwMode="auto">
          <a:xfrm>
            <a:off x="4724400" y="3200400"/>
            <a:ext cx="4038600" cy="1169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400" dirty="0">
                <a:latin typeface="Times New Roman" pitchFamily="18" charset="0"/>
                <a:cs typeface="Times New Roman" pitchFamily="18" charset="0"/>
              </a:rPr>
              <a:t>The p channel transistors that go to bias 2 and bias 3 form what is called a </a:t>
            </a:r>
            <a:r>
              <a:rPr lang="en-US" altLang="en-US" sz="1400" dirty="0" err="1">
                <a:latin typeface="Times New Roman" pitchFamily="18" charset="0"/>
                <a:cs typeface="Times New Roman" pitchFamily="18" charset="0"/>
              </a:rPr>
              <a:t>cascoded</a:t>
            </a:r>
            <a:r>
              <a:rPr lang="en-US" altLang="en-US" sz="1400" dirty="0">
                <a:latin typeface="Times New Roman" pitchFamily="18" charset="0"/>
                <a:cs typeface="Times New Roman" pitchFamily="18" charset="0"/>
              </a:rPr>
              <a:t> load.  It offers very high impedance.   Thus the impedance at the output node is equivalently very high.  In the range of 100K ohm equivalent. </a:t>
            </a:r>
          </a:p>
        </p:txBody>
      </p:sp>
      <p:sp>
        <p:nvSpPr>
          <p:cNvPr id="95" name="TextBox 125"/>
          <p:cNvSpPr txBox="1">
            <a:spLocks noChangeArrowheads="1"/>
          </p:cNvSpPr>
          <p:nvPr/>
        </p:nvSpPr>
        <p:spPr bwMode="auto">
          <a:xfrm>
            <a:off x="1828800" y="2740025"/>
            <a:ext cx="762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400" dirty="0" err="1" smtClean="0"/>
              <a:t>Vout</a:t>
            </a:r>
            <a:r>
              <a:rPr lang="en-US" altLang="en-US" sz="1400" dirty="0" smtClean="0"/>
              <a:t>-</a:t>
            </a:r>
            <a:endParaRPr lang="en-US" altLang="en-US" sz="1400" dirty="0"/>
          </a:p>
        </p:txBody>
      </p:sp>
      <p:sp>
        <p:nvSpPr>
          <p:cNvPr id="96" name="TextBox 126"/>
          <p:cNvSpPr txBox="1">
            <a:spLocks noChangeArrowheads="1"/>
          </p:cNvSpPr>
          <p:nvPr/>
        </p:nvSpPr>
        <p:spPr bwMode="auto">
          <a:xfrm>
            <a:off x="2895600" y="2743200"/>
            <a:ext cx="762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400" dirty="0" err="1" smtClean="0"/>
              <a:t>Vout</a:t>
            </a:r>
            <a:r>
              <a:rPr lang="en-US" altLang="en-US" sz="1400" dirty="0"/>
              <a:t>+</a:t>
            </a:r>
          </a:p>
        </p:txBody>
      </p:sp>
      <p:sp>
        <p:nvSpPr>
          <p:cNvPr id="97" name="Oval 96"/>
          <p:cNvSpPr/>
          <p:nvPr/>
        </p:nvSpPr>
        <p:spPr>
          <a:xfrm>
            <a:off x="2647950" y="4171950"/>
            <a:ext cx="46038" cy="46038"/>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8" name="TextBox 128"/>
          <p:cNvSpPr txBox="1">
            <a:spLocks noChangeArrowheads="1"/>
          </p:cNvSpPr>
          <p:nvPr/>
        </p:nvSpPr>
        <p:spPr bwMode="auto">
          <a:xfrm>
            <a:off x="4724400" y="4419600"/>
            <a:ext cx="33528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400" dirty="0">
                <a:latin typeface="Times New Roman" pitchFamily="18" charset="0"/>
                <a:cs typeface="Times New Roman" pitchFamily="18" charset="0"/>
              </a:rPr>
              <a:t>Believe it or not, a single stage amplifier like this can offer gains of x10,000. </a:t>
            </a:r>
          </a:p>
        </p:txBody>
      </p:sp>
    </p:spTree>
    <p:extLst>
      <p:ext uri="{BB962C8B-B14F-4D97-AF65-F5344CB8AC3E}">
        <p14:creationId xmlns:p14="http://schemas.microsoft.com/office/powerpoint/2010/main" val="30505240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C5331FBC-19E6-4E8C-B7A4-8E43E6F4EEFE}" type="datetime1">
              <a:rPr lang="en-US" smtClean="0"/>
              <a:t>10/14/2024</a:t>
            </a:fld>
            <a:endParaRPr lang="en-US"/>
          </a:p>
        </p:txBody>
      </p:sp>
      <p:sp>
        <p:nvSpPr>
          <p:cNvPr id="5" name="Footer Placeholder 4"/>
          <p:cNvSpPr>
            <a:spLocks noGrp="1"/>
          </p:cNvSpPr>
          <p:nvPr>
            <p:ph type="ftr" sz="quarter" idx="11"/>
          </p:nvPr>
        </p:nvSpPr>
        <p:spPr/>
        <p:txBody>
          <a:bodyPr/>
          <a:lstStyle/>
          <a:p>
            <a:r>
              <a:rPr lang="en-US" smtClean="0"/>
              <a:t>Wide Band Amplifier -  Ed Fong</a:t>
            </a:r>
            <a:endParaRPr lang="en-US"/>
          </a:p>
        </p:txBody>
      </p:sp>
      <p:sp>
        <p:nvSpPr>
          <p:cNvPr id="6" name="Slide Number Placeholder 5"/>
          <p:cNvSpPr>
            <a:spLocks noGrp="1"/>
          </p:cNvSpPr>
          <p:nvPr>
            <p:ph type="sldNum" sz="quarter" idx="12"/>
          </p:nvPr>
        </p:nvSpPr>
        <p:spPr/>
        <p:txBody>
          <a:bodyPr/>
          <a:lstStyle/>
          <a:p>
            <a:fld id="{8C5D9805-2027-4481-9ED1-39DF6CB8760D}" type="slidenum">
              <a:rPr lang="en-US" smtClean="0"/>
              <a:t>26</a:t>
            </a:fld>
            <a:endParaRPr lang="en-US"/>
          </a:p>
        </p:txBody>
      </p:sp>
      <p:sp>
        <p:nvSpPr>
          <p:cNvPr id="7" name="TextBox 5"/>
          <p:cNvSpPr txBox="1">
            <a:spLocks noChangeArrowheads="1"/>
          </p:cNvSpPr>
          <p:nvPr/>
        </p:nvSpPr>
        <p:spPr bwMode="auto">
          <a:xfrm>
            <a:off x="1219200" y="914400"/>
            <a:ext cx="6553200" cy="146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dirty="0">
                <a:latin typeface="Times New Roman" pitchFamily="18" charset="0"/>
                <a:cs typeface="Times New Roman" pitchFamily="18" charset="0"/>
              </a:rPr>
              <a:t>So why don’t people use amplifiers like this?  This is very deceiving.  The amplifier concept looks simple.  It </a:t>
            </a:r>
            <a:r>
              <a:rPr lang="en-US" altLang="en-US" sz="1800" dirty="0" smtClean="0">
                <a:latin typeface="Times New Roman" pitchFamily="18" charset="0"/>
                <a:cs typeface="Times New Roman" pitchFamily="18" charset="0"/>
              </a:rPr>
              <a:t>turns out </a:t>
            </a:r>
            <a:r>
              <a:rPr lang="en-US" altLang="en-US" sz="1800" dirty="0">
                <a:latin typeface="Times New Roman" pitchFamily="18" charset="0"/>
                <a:cs typeface="Times New Roman" pitchFamily="18" charset="0"/>
              </a:rPr>
              <a:t>the signal path is only half the problem.  Notice that I left out the bias.  If we had infinite VDD, it would not be a problem, but we don’t.  So biasing is very important.  That’s the other half of the equation.    </a:t>
            </a:r>
          </a:p>
        </p:txBody>
      </p:sp>
      <p:sp>
        <p:nvSpPr>
          <p:cNvPr id="8" name="TextBox 6"/>
          <p:cNvSpPr txBox="1">
            <a:spLocks noChangeArrowheads="1"/>
          </p:cNvSpPr>
          <p:nvPr/>
        </p:nvSpPr>
        <p:spPr bwMode="auto">
          <a:xfrm>
            <a:off x="1219200" y="2819400"/>
            <a:ext cx="6705600"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dirty="0">
                <a:latin typeface="Times New Roman" pitchFamily="18" charset="0"/>
                <a:cs typeface="Times New Roman" pitchFamily="18" charset="0"/>
              </a:rPr>
              <a:t>Gain boosting -  before we go on to the biasing.  About </a:t>
            </a:r>
            <a:r>
              <a:rPr lang="en-US" altLang="en-US" sz="1800" dirty="0" smtClean="0">
                <a:latin typeface="Times New Roman" pitchFamily="18" charset="0"/>
                <a:cs typeface="Times New Roman" pitchFamily="18" charset="0"/>
              </a:rPr>
              <a:t>20 </a:t>
            </a:r>
            <a:r>
              <a:rPr lang="en-US" altLang="en-US" sz="1800" dirty="0">
                <a:latin typeface="Times New Roman" pitchFamily="18" charset="0"/>
                <a:cs typeface="Times New Roman" pitchFamily="18" charset="0"/>
              </a:rPr>
              <a:t>years ago, gain boosting was discovered.  Gain boosting places a very clever twist on the load.  This is shown in the next slide in a simplified manner, just on one section. </a:t>
            </a:r>
          </a:p>
        </p:txBody>
      </p:sp>
    </p:spTree>
    <p:extLst>
      <p:ext uri="{BB962C8B-B14F-4D97-AF65-F5344CB8AC3E}">
        <p14:creationId xmlns:p14="http://schemas.microsoft.com/office/powerpoint/2010/main" val="3631043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43085FA0-3E58-4D46-B792-D14E25B7F4C2}" type="datetime1">
              <a:rPr lang="en-US" smtClean="0"/>
              <a:t>10/14/2024</a:t>
            </a:fld>
            <a:endParaRPr lang="en-US"/>
          </a:p>
        </p:txBody>
      </p:sp>
      <p:sp>
        <p:nvSpPr>
          <p:cNvPr id="5" name="Footer Placeholder 4"/>
          <p:cNvSpPr>
            <a:spLocks noGrp="1"/>
          </p:cNvSpPr>
          <p:nvPr>
            <p:ph type="ftr" sz="quarter" idx="11"/>
          </p:nvPr>
        </p:nvSpPr>
        <p:spPr/>
        <p:txBody>
          <a:bodyPr/>
          <a:lstStyle/>
          <a:p>
            <a:r>
              <a:rPr lang="en-US" smtClean="0"/>
              <a:t>Wide Band Amplifier -  Ed Fong</a:t>
            </a:r>
            <a:endParaRPr lang="en-US"/>
          </a:p>
        </p:txBody>
      </p:sp>
      <p:sp>
        <p:nvSpPr>
          <p:cNvPr id="6" name="Slide Number Placeholder 5"/>
          <p:cNvSpPr>
            <a:spLocks noGrp="1"/>
          </p:cNvSpPr>
          <p:nvPr>
            <p:ph type="sldNum" sz="quarter" idx="12"/>
          </p:nvPr>
        </p:nvSpPr>
        <p:spPr/>
        <p:txBody>
          <a:bodyPr/>
          <a:lstStyle/>
          <a:p>
            <a:fld id="{8C5D9805-2027-4481-9ED1-39DF6CB8760D}" type="slidenum">
              <a:rPr lang="en-US" smtClean="0"/>
              <a:t>27</a:t>
            </a:fld>
            <a:endParaRPr lang="en-US"/>
          </a:p>
        </p:txBody>
      </p:sp>
      <p:cxnSp>
        <p:nvCxnSpPr>
          <p:cNvPr id="7" name="Straight Connector 6"/>
          <p:cNvCxnSpPr/>
          <p:nvPr/>
        </p:nvCxnSpPr>
        <p:spPr>
          <a:xfrm flipH="1">
            <a:off x="3800475" y="3249613"/>
            <a:ext cx="42227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8" name="Group 26"/>
          <p:cNvGrpSpPr>
            <a:grpSpLocks/>
          </p:cNvGrpSpPr>
          <p:nvPr/>
        </p:nvGrpSpPr>
        <p:grpSpPr bwMode="auto">
          <a:xfrm>
            <a:off x="3448050" y="3825875"/>
            <a:ext cx="352425" cy="376238"/>
            <a:chOff x="2648" y="1192"/>
            <a:chExt cx="240" cy="240"/>
          </a:xfrm>
        </p:grpSpPr>
        <p:sp>
          <p:nvSpPr>
            <p:cNvPr id="9" name="Line 6"/>
            <p:cNvSpPr>
              <a:spLocks noChangeShapeType="1"/>
            </p:cNvSpPr>
            <p:nvPr/>
          </p:nvSpPr>
          <p:spPr bwMode="auto">
            <a:xfrm>
              <a:off x="2648" y="1192"/>
              <a:ext cx="14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 name="Line 7"/>
            <p:cNvSpPr>
              <a:spLocks noChangeShapeType="1"/>
            </p:cNvSpPr>
            <p:nvPr/>
          </p:nvSpPr>
          <p:spPr bwMode="auto">
            <a:xfrm>
              <a:off x="2792" y="1192"/>
              <a:ext cx="0"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 name="Line 8"/>
            <p:cNvSpPr>
              <a:spLocks noChangeShapeType="1"/>
            </p:cNvSpPr>
            <p:nvPr/>
          </p:nvSpPr>
          <p:spPr bwMode="auto">
            <a:xfrm flipH="1">
              <a:off x="2648" y="1432"/>
              <a:ext cx="14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 name="Line 9"/>
            <p:cNvSpPr>
              <a:spLocks noChangeShapeType="1"/>
            </p:cNvSpPr>
            <p:nvPr/>
          </p:nvSpPr>
          <p:spPr bwMode="auto">
            <a:xfrm>
              <a:off x="2888" y="1192"/>
              <a:ext cx="0"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13" name="Group 27"/>
          <p:cNvGrpSpPr>
            <a:grpSpLocks/>
          </p:cNvGrpSpPr>
          <p:nvPr/>
        </p:nvGrpSpPr>
        <p:grpSpPr bwMode="auto">
          <a:xfrm>
            <a:off x="2601913" y="3825875"/>
            <a:ext cx="352425" cy="376238"/>
            <a:chOff x="2064" y="1184"/>
            <a:chExt cx="240" cy="240"/>
          </a:xfrm>
        </p:grpSpPr>
        <p:sp>
          <p:nvSpPr>
            <p:cNvPr id="14" name="Line 11"/>
            <p:cNvSpPr>
              <a:spLocks noChangeShapeType="1"/>
            </p:cNvSpPr>
            <p:nvPr/>
          </p:nvSpPr>
          <p:spPr bwMode="auto">
            <a:xfrm flipH="1">
              <a:off x="2160" y="1184"/>
              <a:ext cx="14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 name="Line 12"/>
            <p:cNvSpPr>
              <a:spLocks noChangeShapeType="1"/>
            </p:cNvSpPr>
            <p:nvPr/>
          </p:nvSpPr>
          <p:spPr bwMode="auto">
            <a:xfrm>
              <a:off x="2160" y="1184"/>
              <a:ext cx="0"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 name="Line 13"/>
            <p:cNvSpPr>
              <a:spLocks noChangeShapeType="1"/>
            </p:cNvSpPr>
            <p:nvPr/>
          </p:nvSpPr>
          <p:spPr bwMode="auto">
            <a:xfrm>
              <a:off x="2160" y="1424"/>
              <a:ext cx="14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 name="Line 14"/>
            <p:cNvSpPr>
              <a:spLocks noChangeShapeType="1"/>
            </p:cNvSpPr>
            <p:nvPr/>
          </p:nvSpPr>
          <p:spPr bwMode="auto">
            <a:xfrm>
              <a:off x="2064" y="1184"/>
              <a:ext cx="0"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18" name="Group 80"/>
          <p:cNvGrpSpPr>
            <a:grpSpLocks/>
          </p:cNvGrpSpPr>
          <p:nvPr/>
        </p:nvGrpSpPr>
        <p:grpSpPr bwMode="auto">
          <a:xfrm>
            <a:off x="3155950" y="5032375"/>
            <a:ext cx="565150" cy="377825"/>
            <a:chOff x="1056" y="2544"/>
            <a:chExt cx="335" cy="240"/>
          </a:xfrm>
        </p:grpSpPr>
        <p:sp>
          <p:nvSpPr>
            <p:cNvPr id="19" name="Line 81"/>
            <p:cNvSpPr>
              <a:spLocks noChangeShapeType="1"/>
            </p:cNvSpPr>
            <p:nvPr/>
          </p:nvSpPr>
          <p:spPr bwMode="auto">
            <a:xfrm>
              <a:off x="1056" y="2688"/>
              <a:ext cx="48"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 name="Line 82"/>
            <p:cNvSpPr>
              <a:spLocks noChangeShapeType="1"/>
            </p:cNvSpPr>
            <p:nvPr/>
          </p:nvSpPr>
          <p:spPr bwMode="auto">
            <a:xfrm flipV="1">
              <a:off x="1104" y="2688"/>
              <a:ext cx="48"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 name="Line 83"/>
            <p:cNvSpPr>
              <a:spLocks noChangeShapeType="1"/>
            </p:cNvSpPr>
            <p:nvPr/>
          </p:nvSpPr>
          <p:spPr bwMode="auto">
            <a:xfrm>
              <a:off x="1056" y="268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 name="Line 84"/>
            <p:cNvSpPr>
              <a:spLocks noChangeShapeType="1"/>
            </p:cNvSpPr>
            <p:nvPr/>
          </p:nvSpPr>
          <p:spPr bwMode="auto">
            <a:xfrm flipV="1">
              <a:off x="1104" y="2544"/>
              <a:ext cx="0"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 name="Text Box 85"/>
            <p:cNvSpPr txBox="1">
              <a:spLocks noChangeArrowheads="1"/>
            </p:cNvSpPr>
            <p:nvPr/>
          </p:nvSpPr>
          <p:spPr bwMode="auto">
            <a:xfrm>
              <a:off x="1104" y="2544"/>
              <a:ext cx="287"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a:latin typeface="Arial" charset="0"/>
                </a:rPr>
                <a:t>GND</a:t>
              </a:r>
            </a:p>
          </p:txBody>
        </p:sp>
      </p:grpSp>
      <p:cxnSp>
        <p:nvCxnSpPr>
          <p:cNvPr id="24" name="Straight Connector 23"/>
          <p:cNvCxnSpPr>
            <a:stCxn id="11" idx="1"/>
          </p:cNvCxnSpPr>
          <p:nvPr/>
        </p:nvCxnSpPr>
        <p:spPr>
          <a:xfrm flipH="1" flipV="1">
            <a:off x="2954338" y="4202113"/>
            <a:ext cx="4937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5" name="Group 22"/>
          <p:cNvGrpSpPr>
            <a:grpSpLocks/>
          </p:cNvGrpSpPr>
          <p:nvPr/>
        </p:nvGrpSpPr>
        <p:grpSpPr bwMode="auto">
          <a:xfrm>
            <a:off x="3024188" y="4202113"/>
            <a:ext cx="423862" cy="1057275"/>
            <a:chOff x="1008" y="480"/>
            <a:chExt cx="288" cy="672"/>
          </a:xfrm>
        </p:grpSpPr>
        <p:sp>
          <p:nvSpPr>
            <p:cNvPr id="26" name="Oval 23"/>
            <p:cNvSpPr>
              <a:spLocks noChangeArrowheads="1"/>
            </p:cNvSpPr>
            <p:nvPr/>
          </p:nvSpPr>
          <p:spPr bwMode="auto">
            <a:xfrm>
              <a:off x="1008" y="720"/>
              <a:ext cx="288" cy="240"/>
            </a:xfrm>
            <a:prstGeom prst="ellipse">
              <a:avLst/>
            </a:prstGeom>
            <a:solidFill>
              <a:schemeClr val="bg1"/>
            </a:solidFill>
            <a:ln w="9525">
              <a:solidFill>
                <a:schemeClr val="tx1"/>
              </a:solidFill>
              <a:round/>
              <a:headEnd/>
              <a:tailEnd/>
            </a:ln>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US" altLang="en-US" sz="1800"/>
            </a:p>
          </p:txBody>
        </p:sp>
        <p:sp>
          <p:nvSpPr>
            <p:cNvPr id="27" name="Line 24"/>
            <p:cNvSpPr>
              <a:spLocks noChangeShapeType="1"/>
            </p:cNvSpPr>
            <p:nvPr/>
          </p:nvSpPr>
          <p:spPr bwMode="auto">
            <a:xfrm>
              <a:off x="1152" y="720"/>
              <a:ext cx="0" cy="24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8" name="Line 25"/>
            <p:cNvSpPr>
              <a:spLocks noChangeShapeType="1"/>
            </p:cNvSpPr>
            <p:nvPr/>
          </p:nvSpPr>
          <p:spPr bwMode="auto">
            <a:xfrm flipV="1">
              <a:off x="1152" y="480"/>
              <a:ext cx="0"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 name="Line 26"/>
            <p:cNvSpPr>
              <a:spLocks noChangeShapeType="1"/>
            </p:cNvSpPr>
            <p:nvPr/>
          </p:nvSpPr>
          <p:spPr bwMode="auto">
            <a:xfrm>
              <a:off x="1152" y="96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30" name="Group 31"/>
          <p:cNvGrpSpPr>
            <a:grpSpLocks/>
          </p:cNvGrpSpPr>
          <p:nvPr/>
        </p:nvGrpSpPr>
        <p:grpSpPr bwMode="auto">
          <a:xfrm>
            <a:off x="2601913" y="3070225"/>
            <a:ext cx="352425" cy="377825"/>
            <a:chOff x="2064" y="1184"/>
            <a:chExt cx="240" cy="240"/>
          </a:xfrm>
        </p:grpSpPr>
        <p:sp>
          <p:nvSpPr>
            <p:cNvPr id="31" name="Line 11"/>
            <p:cNvSpPr>
              <a:spLocks noChangeShapeType="1"/>
            </p:cNvSpPr>
            <p:nvPr/>
          </p:nvSpPr>
          <p:spPr bwMode="auto">
            <a:xfrm flipH="1">
              <a:off x="2160" y="1184"/>
              <a:ext cx="14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2" name="Line 12"/>
            <p:cNvSpPr>
              <a:spLocks noChangeShapeType="1"/>
            </p:cNvSpPr>
            <p:nvPr/>
          </p:nvSpPr>
          <p:spPr bwMode="auto">
            <a:xfrm>
              <a:off x="2160" y="1184"/>
              <a:ext cx="0"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3" name="Line 13"/>
            <p:cNvSpPr>
              <a:spLocks noChangeShapeType="1"/>
            </p:cNvSpPr>
            <p:nvPr/>
          </p:nvSpPr>
          <p:spPr bwMode="auto">
            <a:xfrm>
              <a:off x="2160" y="1424"/>
              <a:ext cx="14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4" name="Line 14"/>
            <p:cNvSpPr>
              <a:spLocks noChangeShapeType="1"/>
            </p:cNvSpPr>
            <p:nvPr/>
          </p:nvSpPr>
          <p:spPr bwMode="auto">
            <a:xfrm>
              <a:off x="2064" y="1184"/>
              <a:ext cx="0"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35" name="Group 32"/>
          <p:cNvGrpSpPr>
            <a:grpSpLocks/>
          </p:cNvGrpSpPr>
          <p:nvPr/>
        </p:nvGrpSpPr>
        <p:grpSpPr bwMode="auto">
          <a:xfrm>
            <a:off x="3448050" y="3070225"/>
            <a:ext cx="352425" cy="377825"/>
            <a:chOff x="2648" y="1192"/>
            <a:chExt cx="240" cy="240"/>
          </a:xfrm>
        </p:grpSpPr>
        <p:sp>
          <p:nvSpPr>
            <p:cNvPr id="36" name="Line 6"/>
            <p:cNvSpPr>
              <a:spLocks noChangeShapeType="1"/>
            </p:cNvSpPr>
            <p:nvPr/>
          </p:nvSpPr>
          <p:spPr bwMode="auto">
            <a:xfrm>
              <a:off x="2648" y="1192"/>
              <a:ext cx="14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 name="Line 7"/>
            <p:cNvSpPr>
              <a:spLocks noChangeShapeType="1"/>
            </p:cNvSpPr>
            <p:nvPr/>
          </p:nvSpPr>
          <p:spPr bwMode="auto">
            <a:xfrm>
              <a:off x="2792" y="1192"/>
              <a:ext cx="0"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8" name="Line 8"/>
            <p:cNvSpPr>
              <a:spLocks noChangeShapeType="1"/>
            </p:cNvSpPr>
            <p:nvPr/>
          </p:nvSpPr>
          <p:spPr bwMode="auto">
            <a:xfrm flipH="1">
              <a:off x="2648" y="1432"/>
              <a:ext cx="14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9" name="Line 9"/>
            <p:cNvSpPr>
              <a:spLocks noChangeShapeType="1"/>
            </p:cNvSpPr>
            <p:nvPr/>
          </p:nvSpPr>
          <p:spPr bwMode="auto">
            <a:xfrm>
              <a:off x="2888" y="1192"/>
              <a:ext cx="0"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cxnSp>
        <p:nvCxnSpPr>
          <p:cNvPr id="40" name="Straight Connector 39"/>
          <p:cNvCxnSpPr/>
          <p:nvPr/>
        </p:nvCxnSpPr>
        <p:spPr>
          <a:xfrm>
            <a:off x="2954338" y="3448050"/>
            <a:ext cx="0" cy="3778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3448050" y="3448050"/>
            <a:ext cx="0" cy="3778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2" name="Group 35"/>
          <p:cNvGrpSpPr>
            <a:grpSpLocks/>
          </p:cNvGrpSpPr>
          <p:nvPr/>
        </p:nvGrpSpPr>
        <p:grpSpPr bwMode="auto">
          <a:xfrm>
            <a:off x="2389188" y="2316163"/>
            <a:ext cx="565150" cy="377825"/>
            <a:chOff x="609600" y="1143000"/>
            <a:chExt cx="609600" cy="381000"/>
          </a:xfrm>
        </p:grpSpPr>
        <p:sp>
          <p:nvSpPr>
            <p:cNvPr id="43" name="Line 17"/>
            <p:cNvSpPr>
              <a:spLocks noChangeShapeType="1"/>
            </p:cNvSpPr>
            <p:nvPr/>
          </p:nvSpPr>
          <p:spPr bwMode="auto">
            <a:xfrm>
              <a:off x="990600" y="1143000"/>
              <a:ext cx="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4" name="Line 18"/>
            <p:cNvSpPr>
              <a:spLocks noChangeShapeType="1"/>
            </p:cNvSpPr>
            <p:nvPr/>
          </p:nvSpPr>
          <p:spPr bwMode="auto">
            <a:xfrm>
              <a:off x="990600" y="152400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 name="Line 19"/>
            <p:cNvSpPr>
              <a:spLocks noChangeShapeType="1"/>
            </p:cNvSpPr>
            <p:nvPr/>
          </p:nvSpPr>
          <p:spPr bwMode="auto">
            <a:xfrm>
              <a:off x="838200" y="1143000"/>
              <a:ext cx="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6" name="Oval 20"/>
            <p:cNvSpPr>
              <a:spLocks noChangeArrowheads="1"/>
            </p:cNvSpPr>
            <p:nvPr/>
          </p:nvSpPr>
          <p:spPr bwMode="auto">
            <a:xfrm>
              <a:off x="838200" y="1295400"/>
              <a:ext cx="152400" cy="76200"/>
            </a:xfrm>
            <a:prstGeom prst="ellipse">
              <a:avLst/>
            </a:prstGeom>
            <a:solidFill>
              <a:schemeClr val="bg1"/>
            </a:solidFill>
            <a:ln w="9525">
              <a:solidFill>
                <a:schemeClr val="tx1"/>
              </a:solidFill>
              <a:round/>
              <a:headEnd/>
              <a:tailEnd/>
            </a:ln>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US" altLang="en-US" sz="1800"/>
            </a:p>
          </p:txBody>
        </p:sp>
        <p:sp>
          <p:nvSpPr>
            <p:cNvPr id="47" name="Line 21"/>
            <p:cNvSpPr>
              <a:spLocks noChangeShapeType="1"/>
            </p:cNvSpPr>
            <p:nvPr/>
          </p:nvSpPr>
          <p:spPr bwMode="auto">
            <a:xfrm flipH="1">
              <a:off x="609600" y="1328738"/>
              <a:ext cx="228600" cy="476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8" name="Line 27"/>
            <p:cNvSpPr>
              <a:spLocks noChangeShapeType="1"/>
            </p:cNvSpPr>
            <p:nvPr/>
          </p:nvSpPr>
          <p:spPr bwMode="auto">
            <a:xfrm>
              <a:off x="990600" y="114300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49" name="Group 36"/>
          <p:cNvGrpSpPr>
            <a:grpSpLocks/>
          </p:cNvGrpSpPr>
          <p:nvPr/>
        </p:nvGrpSpPr>
        <p:grpSpPr bwMode="auto">
          <a:xfrm>
            <a:off x="3448050" y="2325688"/>
            <a:ext cx="493713" cy="377825"/>
            <a:chOff x="1752600" y="1143000"/>
            <a:chExt cx="533400" cy="381000"/>
          </a:xfrm>
        </p:grpSpPr>
        <p:sp>
          <p:nvSpPr>
            <p:cNvPr id="50" name="Line 15"/>
            <p:cNvSpPr>
              <a:spLocks noChangeShapeType="1"/>
            </p:cNvSpPr>
            <p:nvPr/>
          </p:nvSpPr>
          <p:spPr bwMode="auto">
            <a:xfrm flipH="1">
              <a:off x="1752600" y="152400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 name="Oval 75"/>
            <p:cNvSpPr>
              <a:spLocks noChangeArrowheads="1"/>
            </p:cNvSpPr>
            <p:nvPr/>
          </p:nvSpPr>
          <p:spPr bwMode="auto">
            <a:xfrm>
              <a:off x="1981200" y="1277938"/>
              <a:ext cx="152400" cy="76200"/>
            </a:xfrm>
            <a:prstGeom prst="ellipse">
              <a:avLst/>
            </a:prstGeom>
            <a:solidFill>
              <a:schemeClr val="bg1"/>
            </a:solidFill>
            <a:ln w="9525">
              <a:solidFill>
                <a:schemeClr val="tx1"/>
              </a:solidFill>
              <a:round/>
              <a:headEnd/>
              <a:tailEnd/>
            </a:ln>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US" altLang="en-US" sz="1800"/>
            </a:p>
          </p:txBody>
        </p:sp>
        <p:sp>
          <p:nvSpPr>
            <p:cNvPr id="52" name="Line 28"/>
            <p:cNvSpPr>
              <a:spLocks noChangeShapeType="1"/>
            </p:cNvSpPr>
            <p:nvPr/>
          </p:nvSpPr>
          <p:spPr bwMode="auto">
            <a:xfrm flipV="1">
              <a:off x="1981200" y="1143000"/>
              <a:ext cx="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 name="Line 29"/>
            <p:cNvSpPr>
              <a:spLocks noChangeShapeType="1"/>
            </p:cNvSpPr>
            <p:nvPr/>
          </p:nvSpPr>
          <p:spPr bwMode="auto">
            <a:xfrm flipV="1">
              <a:off x="2133600" y="1143000"/>
              <a:ext cx="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4" name="Line 30"/>
            <p:cNvSpPr>
              <a:spLocks noChangeShapeType="1"/>
            </p:cNvSpPr>
            <p:nvPr/>
          </p:nvSpPr>
          <p:spPr bwMode="auto">
            <a:xfrm flipH="1">
              <a:off x="1752600" y="114300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5" name="Line 31"/>
            <p:cNvSpPr>
              <a:spLocks noChangeShapeType="1"/>
            </p:cNvSpPr>
            <p:nvPr/>
          </p:nvSpPr>
          <p:spPr bwMode="auto">
            <a:xfrm>
              <a:off x="2133600" y="1320800"/>
              <a:ext cx="152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56" name="Group 37"/>
          <p:cNvGrpSpPr>
            <a:grpSpLocks/>
          </p:cNvGrpSpPr>
          <p:nvPr/>
        </p:nvGrpSpPr>
        <p:grpSpPr bwMode="auto">
          <a:xfrm>
            <a:off x="2389188" y="1562100"/>
            <a:ext cx="565150" cy="376238"/>
            <a:chOff x="609600" y="1143000"/>
            <a:chExt cx="609600" cy="381000"/>
          </a:xfrm>
        </p:grpSpPr>
        <p:sp>
          <p:nvSpPr>
            <p:cNvPr id="57" name="Line 17"/>
            <p:cNvSpPr>
              <a:spLocks noChangeShapeType="1"/>
            </p:cNvSpPr>
            <p:nvPr/>
          </p:nvSpPr>
          <p:spPr bwMode="auto">
            <a:xfrm>
              <a:off x="990600" y="1143000"/>
              <a:ext cx="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 name="Line 18"/>
            <p:cNvSpPr>
              <a:spLocks noChangeShapeType="1"/>
            </p:cNvSpPr>
            <p:nvPr/>
          </p:nvSpPr>
          <p:spPr bwMode="auto">
            <a:xfrm>
              <a:off x="990600" y="152400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9" name="Line 19"/>
            <p:cNvSpPr>
              <a:spLocks noChangeShapeType="1"/>
            </p:cNvSpPr>
            <p:nvPr/>
          </p:nvSpPr>
          <p:spPr bwMode="auto">
            <a:xfrm>
              <a:off x="838200" y="1143000"/>
              <a:ext cx="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 name="Oval 20"/>
            <p:cNvSpPr>
              <a:spLocks noChangeArrowheads="1"/>
            </p:cNvSpPr>
            <p:nvPr/>
          </p:nvSpPr>
          <p:spPr bwMode="auto">
            <a:xfrm>
              <a:off x="838200" y="1295400"/>
              <a:ext cx="152400" cy="76200"/>
            </a:xfrm>
            <a:prstGeom prst="ellipse">
              <a:avLst/>
            </a:prstGeom>
            <a:solidFill>
              <a:schemeClr val="bg1"/>
            </a:solidFill>
            <a:ln w="9525">
              <a:solidFill>
                <a:schemeClr val="tx1"/>
              </a:solidFill>
              <a:round/>
              <a:headEnd/>
              <a:tailEnd/>
            </a:ln>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US" altLang="en-US" sz="1800"/>
            </a:p>
          </p:txBody>
        </p:sp>
        <p:sp>
          <p:nvSpPr>
            <p:cNvPr id="61" name="Line 21"/>
            <p:cNvSpPr>
              <a:spLocks noChangeShapeType="1"/>
            </p:cNvSpPr>
            <p:nvPr/>
          </p:nvSpPr>
          <p:spPr bwMode="auto">
            <a:xfrm flipH="1">
              <a:off x="609600" y="1328738"/>
              <a:ext cx="228600" cy="476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2" name="Line 27"/>
            <p:cNvSpPr>
              <a:spLocks noChangeShapeType="1"/>
            </p:cNvSpPr>
            <p:nvPr/>
          </p:nvSpPr>
          <p:spPr bwMode="auto">
            <a:xfrm>
              <a:off x="990600" y="114300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63" name="Group 38"/>
          <p:cNvGrpSpPr>
            <a:grpSpLocks/>
          </p:cNvGrpSpPr>
          <p:nvPr/>
        </p:nvGrpSpPr>
        <p:grpSpPr bwMode="auto">
          <a:xfrm>
            <a:off x="3448050" y="1570038"/>
            <a:ext cx="493713" cy="377825"/>
            <a:chOff x="1752600" y="1143000"/>
            <a:chExt cx="533400" cy="381000"/>
          </a:xfrm>
        </p:grpSpPr>
        <p:sp>
          <p:nvSpPr>
            <p:cNvPr id="64" name="Line 15"/>
            <p:cNvSpPr>
              <a:spLocks noChangeShapeType="1"/>
            </p:cNvSpPr>
            <p:nvPr/>
          </p:nvSpPr>
          <p:spPr bwMode="auto">
            <a:xfrm flipH="1">
              <a:off x="1752600" y="152400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 name="Oval 63"/>
            <p:cNvSpPr>
              <a:spLocks noChangeArrowheads="1"/>
            </p:cNvSpPr>
            <p:nvPr/>
          </p:nvSpPr>
          <p:spPr bwMode="auto">
            <a:xfrm>
              <a:off x="1981200" y="1277938"/>
              <a:ext cx="152400" cy="76200"/>
            </a:xfrm>
            <a:prstGeom prst="ellipse">
              <a:avLst/>
            </a:prstGeom>
            <a:solidFill>
              <a:schemeClr val="bg1"/>
            </a:solidFill>
            <a:ln w="9525">
              <a:solidFill>
                <a:schemeClr val="tx1"/>
              </a:solidFill>
              <a:round/>
              <a:headEnd/>
              <a:tailEnd/>
            </a:ln>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US" altLang="en-US" sz="1800"/>
            </a:p>
          </p:txBody>
        </p:sp>
        <p:sp>
          <p:nvSpPr>
            <p:cNvPr id="66" name="Line 28"/>
            <p:cNvSpPr>
              <a:spLocks noChangeShapeType="1"/>
            </p:cNvSpPr>
            <p:nvPr/>
          </p:nvSpPr>
          <p:spPr bwMode="auto">
            <a:xfrm flipV="1">
              <a:off x="1981200" y="1143000"/>
              <a:ext cx="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7" name="Line 29"/>
            <p:cNvSpPr>
              <a:spLocks noChangeShapeType="1"/>
            </p:cNvSpPr>
            <p:nvPr/>
          </p:nvSpPr>
          <p:spPr bwMode="auto">
            <a:xfrm flipV="1">
              <a:off x="2133600" y="1143000"/>
              <a:ext cx="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8" name="Line 30"/>
            <p:cNvSpPr>
              <a:spLocks noChangeShapeType="1"/>
            </p:cNvSpPr>
            <p:nvPr/>
          </p:nvSpPr>
          <p:spPr bwMode="auto">
            <a:xfrm flipH="1">
              <a:off x="1752600" y="114300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9" name="Line 31"/>
            <p:cNvSpPr>
              <a:spLocks noChangeShapeType="1"/>
            </p:cNvSpPr>
            <p:nvPr/>
          </p:nvSpPr>
          <p:spPr bwMode="auto">
            <a:xfrm>
              <a:off x="2133600" y="1320800"/>
              <a:ext cx="152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cxnSp>
        <p:nvCxnSpPr>
          <p:cNvPr id="70" name="Straight Connector 69"/>
          <p:cNvCxnSpPr/>
          <p:nvPr/>
        </p:nvCxnSpPr>
        <p:spPr>
          <a:xfrm>
            <a:off x="2954338" y="2693988"/>
            <a:ext cx="0" cy="3762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a:off x="3448050" y="2693988"/>
            <a:ext cx="0" cy="3762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a:off x="2954338" y="1938338"/>
            <a:ext cx="0" cy="3778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a:off x="3448050" y="1938338"/>
            <a:ext cx="0" cy="3778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4" name="Group 76"/>
          <p:cNvGrpSpPr>
            <a:grpSpLocks/>
          </p:cNvGrpSpPr>
          <p:nvPr/>
        </p:nvGrpSpPr>
        <p:grpSpPr bwMode="auto">
          <a:xfrm>
            <a:off x="2716213" y="990600"/>
            <a:ext cx="466725" cy="571500"/>
            <a:chOff x="998" y="1893"/>
            <a:chExt cx="318" cy="363"/>
          </a:xfrm>
        </p:grpSpPr>
        <p:sp>
          <p:nvSpPr>
            <p:cNvPr id="75" name="Line 77"/>
            <p:cNvSpPr>
              <a:spLocks noChangeShapeType="1"/>
            </p:cNvSpPr>
            <p:nvPr/>
          </p:nvSpPr>
          <p:spPr bwMode="auto">
            <a:xfrm>
              <a:off x="1032" y="2064"/>
              <a:ext cx="24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6" name="Line 78"/>
            <p:cNvSpPr>
              <a:spLocks noChangeShapeType="1"/>
            </p:cNvSpPr>
            <p:nvPr/>
          </p:nvSpPr>
          <p:spPr bwMode="auto">
            <a:xfrm>
              <a:off x="1152" y="2064"/>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7" name="Text Box 79"/>
            <p:cNvSpPr txBox="1">
              <a:spLocks noChangeArrowheads="1"/>
            </p:cNvSpPr>
            <p:nvPr/>
          </p:nvSpPr>
          <p:spPr bwMode="auto">
            <a:xfrm>
              <a:off x="998" y="1893"/>
              <a:ext cx="31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a:latin typeface="Arial" charset="0"/>
                </a:rPr>
                <a:t>VDD</a:t>
              </a:r>
            </a:p>
          </p:txBody>
        </p:sp>
      </p:grpSp>
      <p:grpSp>
        <p:nvGrpSpPr>
          <p:cNvPr id="78" name="Group 76"/>
          <p:cNvGrpSpPr>
            <a:grpSpLocks/>
          </p:cNvGrpSpPr>
          <p:nvPr/>
        </p:nvGrpSpPr>
        <p:grpSpPr bwMode="auto">
          <a:xfrm>
            <a:off x="3217863" y="990600"/>
            <a:ext cx="468312" cy="571500"/>
            <a:chOff x="998" y="1893"/>
            <a:chExt cx="318" cy="363"/>
          </a:xfrm>
        </p:grpSpPr>
        <p:sp>
          <p:nvSpPr>
            <p:cNvPr id="79" name="Line 77"/>
            <p:cNvSpPr>
              <a:spLocks noChangeShapeType="1"/>
            </p:cNvSpPr>
            <p:nvPr/>
          </p:nvSpPr>
          <p:spPr bwMode="auto">
            <a:xfrm>
              <a:off x="1032" y="2064"/>
              <a:ext cx="24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 name="Line 78"/>
            <p:cNvSpPr>
              <a:spLocks noChangeShapeType="1"/>
            </p:cNvSpPr>
            <p:nvPr/>
          </p:nvSpPr>
          <p:spPr bwMode="auto">
            <a:xfrm>
              <a:off x="1152" y="2064"/>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1" name="Text Box 79"/>
            <p:cNvSpPr txBox="1">
              <a:spLocks noChangeArrowheads="1"/>
            </p:cNvSpPr>
            <p:nvPr/>
          </p:nvSpPr>
          <p:spPr bwMode="auto">
            <a:xfrm>
              <a:off x="998" y="1893"/>
              <a:ext cx="31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a:latin typeface="Arial" charset="0"/>
                </a:rPr>
                <a:t>VDD</a:t>
              </a:r>
            </a:p>
          </p:txBody>
        </p:sp>
      </p:grpSp>
      <p:sp>
        <p:nvSpPr>
          <p:cNvPr id="82" name="TextBox 45"/>
          <p:cNvSpPr txBox="1">
            <a:spLocks noChangeArrowheads="1"/>
          </p:cNvSpPr>
          <p:nvPr/>
        </p:nvSpPr>
        <p:spPr bwMode="auto">
          <a:xfrm>
            <a:off x="3430588" y="4605338"/>
            <a:ext cx="8445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400"/>
              <a:t>ibias</a:t>
            </a:r>
          </a:p>
        </p:txBody>
      </p:sp>
      <p:cxnSp>
        <p:nvCxnSpPr>
          <p:cNvPr id="83" name="Straight Connector 82"/>
          <p:cNvCxnSpPr/>
          <p:nvPr/>
        </p:nvCxnSpPr>
        <p:spPr>
          <a:xfrm flipH="1">
            <a:off x="2178050" y="4014788"/>
            <a:ext cx="42386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flipH="1">
            <a:off x="3800475" y="4022725"/>
            <a:ext cx="42227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5" name="TextBox 48"/>
          <p:cNvSpPr txBox="1">
            <a:spLocks noChangeArrowheads="1"/>
          </p:cNvSpPr>
          <p:nvPr/>
        </p:nvSpPr>
        <p:spPr bwMode="auto">
          <a:xfrm>
            <a:off x="1755775" y="3825875"/>
            <a:ext cx="5635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400"/>
              <a:t>Vin+</a:t>
            </a:r>
          </a:p>
        </p:txBody>
      </p:sp>
      <p:sp>
        <p:nvSpPr>
          <p:cNvPr id="86" name="TextBox 49"/>
          <p:cNvSpPr txBox="1">
            <a:spLocks noChangeArrowheads="1"/>
          </p:cNvSpPr>
          <p:nvPr/>
        </p:nvSpPr>
        <p:spPr bwMode="auto">
          <a:xfrm>
            <a:off x="4222750" y="3806825"/>
            <a:ext cx="5635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400"/>
              <a:t>Vin-</a:t>
            </a:r>
          </a:p>
        </p:txBody>
      </p:sp>
      <p:sp>
        <p:nvSpPr>
          <p:cNvPr id="87" name="TextBox 52"/>
          <p:cNvSpPr txBox="1">
            <a:spLocks noChangeArrowheads="1"/>
          </p:cNvSpPr>
          <p:nvPr/>
        </p:nvSpPr>
        <p:spPr bwMode="auto">
          <a:xfrm>
            <a:off x="1649413" y="2344738"/>
            <a:ext cx="56356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a:t>bias2</a:t>
            </a:r>
          </a:p>
        </p:txBody>
      </p:sp>
      <p:cxnSp>
        <p:nvCxnSpPr>
          <p:cNvPr id="88" name="Straight Connector 87"/>
          <p:cNvCxnSpPr/>
          <p:nvPr/>
        </p:nvCxnSpPr>
        <p:spPr>
          <a:xfrm flipH="1">
            <a:off x="2249488" y="2505075"/>
            <a:ext cx="183197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flipH="1">
            <a:off x="2178050" y="1749425"/>
            <a:ext cx="183356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0" name="TextBox 55"/>
          <p:cNvSpPr txBox="1">
            <a:spLocks noChangeArrowheads="1"/>
          </p:cNvSpPr>
          <p:nvPr/>
        </p:nvSpPr>
        <p:spPr bwMode="auto">
          <a:xfrm>
            <a:off x="1649413" y="1608138"/>
            <a:ext cx="56356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a:t>bias2</a:t>
            </a:r>
          </a:p>
        </p:txBody>
      </p:sp>
      <p:grpSp>
        <p:nvGrpSpPr>
          <p:cNvPr id="91" name="Group 111"/>
          <p:cNvGrpSpPr>
            <a:grpSpLocks/>
          </p:cNvGrpSpPr>
          <p:nvPr/>
        </p:nvGrpSpPr>
        <p:grpSpPr bwMode="auto">
          <a:xfrm>
            <a:off x="838200" y="3448050"/>
            <a:ext cx="352425" cy="377825"/>
            <a:chOff x="2648" y="1192"/>
            <a:chExt cx="240" cy="240"/>
          </a:xfrm>
        </p:grpSpPr>
        <p:sp>
          <p:nvSpPr>
            <p:cNvPr id="92" name="Line 6"/>
            <p:cNvSpPr>
              <a:spLocks noChangeShapeType="1"/>
            </p:cNvSpPr>
            <p:nvPr/>
          </p:nvSpPr>
          <p:spPr bwMode="auto">
            <a:xfrm>
              <a:off x="2648" y="1192"/>
              <a:ext cx="14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3" name="Line 7"/>
            <p:cNvSpPr>
              <a:spLocks noChangeShapeType="1"/>
            </p:cNvSpPr>
            <p:nvPr/>
          </p:nvSpPr>
          <p:spPr bwMode="auto">
            <a:xfrm>
              <a:off x="2792" y="1192"/>
              <a:ext cx="0"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4" name="Line 8"/>
            <p:cNvSpPr>
              <a:spLocks noChangeShapeType="1"/>
            </p:cNvSpPr>
            <p:nvPr/>
          </p:nvSpPr>
          <p:spPr bwMode="auto">
            <a:xfrm flipH="1">
              <a:off x="2648" y="1432"/>
              <a:ext cx="14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5" name="Line 9"/>
            <p:cNvSpPr>
              <a:spLocks noChangeShapeType="1"/>
            </p:cNvSpPr>
            <p:nvPr/>
          </p:nvSpPr>
          <p:spPr bwMode="auto">
            <a:xfrm>
              <a:off x="2888" y="1192"/>
              <a:ext cx="0"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cxnSp>
        <p:nvCxnSpPr>
          <p:cNvPr id="96" name="Straight Connector 95"/>
          <p:cNvCxnSpPr/>
          <p:nvPr/>
        </p:nvCxnSpPr>
        <p:spPr>
          <a:xfrm flipH="1">
            <a:off x="1209675" y="3627438"/>
            <a:ext cx="174466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7" name="Oval 96"/>
          <p:cNvSpPr/>
          <p:nvPr/>
        </p:nvSpPr>
        <p:spPr>
          <a:xfrm>
            <a:off x="3219450" y="4183063"/>
            <a:ext cx="42863" cy="46037"/>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8" name="Oval 97"/>
          <p:cNvSpPr/>
          <p:nvPr/>
        </p:nvSpPr>
        <p:spPr>
          <a:xfrm>
            <a:off x="2936875" y="3598863"/>
            <a:ext cx="41275" cy="46037"/>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99" name="Group 22"/>
          <p:cNvGrpSpPr>
            <a:grpSpLocks/>
          </p:cNvGrpSpPr>
          <p:nvPr/>
        </p:nvGrpSpPr>
        <p:grpSpPr bwMode="auto">
          <a:xfrm>
            <a:off x="698500" y="2390775"/>
            <a:ext cx="280988" cy="604838"/>
            <a:chOff x="1008" y="480"/>
            <a:chExt cx="288" cy="672"/>
          </a:xfrm>
        </p:grpSpPr>
        <p:sp>
          <p:nvSpPr>
            <p:cNvPr id="100" name="Oval 23"/>
            <p:cNvSpPr>
              <a:spLocks noChangeArrowheads="1"/>
            </p:cNvSpPr>
            <p:nvPr/>
          </p:nvSpPr>
          <p:spPr bwMode="auto">
            <a:xfrm>
              <a:off x="1008" y="720"/>
              <a:ext cx="288" cy="240"/>
            </a:xfrm>
            <a:prstGeom prst="ellipse">
              <a:avLst/>
            </a:prstGeom>
            <a:solidFill>
              <a:schemeClr val="bg1"/>
            </a:solidFill>
            <a:ln w="9525">
              <a:solidFill>
                <a:schemeClr val="tx1"/>
              </a:solidFill>
              <a:round/>
              <a:headEnd/>
              <a:tailEnd/>
            </a:ln>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US" altLang="en-US" sz="1800"/>
            </a:p>
          </p:txBody>
        </p:sp>
        <p:sp>
          <p:nvSpPr>
            <p:cNvPr id="101" name="Line 24"/>
            <p:cNvSpPr>
              <a:spLocks noChangeShapeType="1"/>
            </p:cNvSpPr>
            <p:nvPr/>
          </p:nvSpPr>
          <p:spPr bwMode="auto">
            <a:xfrm>
              <a:off x="1152" y="720"/>
              <a:ext cx="0" cy="24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02" name="Line 25"/>
            <p:cNvSpPr>
              <a:spLocks noChangeShapeType="1"/>
            </p:cNvSpPr>
            <p:nvPr/>
          </p:nvSpPr>
          <p:spPr bwMode="auto">
            <a:xfrm flipV="1">
              <a:off x="1152" y="480"/>
              <a:ext cx="0"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 name="Line 26"/>
            <p:cNvSpPr>
              <a:spLocks noChangeShapeType="1"/>
            </p:cNvSpPr>
            <p:nvPr/>
          </p:nvSpPr>
          <p:spPr bwMode="auto">
            <a:xfrm>
              <a:off x="1152" y="96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104" name="Group 80"/>
          <p:cNvGrpSpPr>
            <a:grpSpLocks/>
          </p:cNvGrpSpPr>
          <p:nvPr/>
        </p:nvGrpSpPr>
        <p:grpSpPr bwMode="auto">
          <a:xfrm>
            <a:off x="758825" y="3825875"/>
            <a:ext cx="565150" cy="376238"/>
            <a:chOff x="1056" y="2544"/>
            <a:chExt cx="335" cy="240"/>
          </a:xfrm>
        </p:grpSpPr>
        <p:sp>
          <p:nvSpPr>
            <p:cNvPr id="105" name="Line 81"/>
            <p:cNvSpPr>
              <a:spLocks noChangeShapeType="1"/>
            </p:cNvSpPr>
            <p:nvPr/>
          </p:nvSpPr>
          <p:spPr bwMode="auto">
            <a:xfrm>
              <a:off x="1056" y="2688"/>
              <a:ext cx="48"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6" name="Line 82"/>
            <p:cNvSpPr>
              <a:spLocks noChangeShapeType="1"/>
            </p:cNvSpPr>
            <p:nvPr/>
          </p:nvSpPr>
          <p:spPr bwMode="auto">
            <a:xfrm flipV="1">
              <a:off x="1104" y="2688"/>
              <a:ext cx="48"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7" name="Line 83"/>
            <p:cNvSpPr>
              <a:spLocks noChangeShapeType="1"/>
            </p:cNvSpPr>
            <p:nvPr/>
          </p:nvSpPr>
          <p:spPr bwMode="auto">
            <a:xfrm>
              <a:off x="1056" y="268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8" name="Line 84"/>
            <p:cNvSpPr>
              <a:spLocks noChangeShapeType="1"/>
            </p:cNvSpPr>
            <p:nvPr/>
          </p:nvSpPr>
          <p:spPr bwMode="auto">
            <a:xfrm flipV="1">
              <a:off x="1104" y="2544"/>
              <a:ext cx="0"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9" name="Text Box 85"/>
            <p:cNvSpPr txBox="1">
              <a:spLocks noChangeArrowheads="1"/>
            </p:cNvSpPr>
            <p:nvPr/>
          </p:nvSpPr>
          <p:spPr bwMode="auto">
            <a:xfrm>
              <a:off x="1104" y="2544"/>
              <a:ext cx="287"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a:latin typeface="Arial" charset="0"/>
                </a:rPr>
                <a:t>GND</a:t>
              </a:r>
            </a:p>
          </p:txBody>
        </p:sp>
      </p:grpSp>
      <p:cxnSp>
        <p:nvCxnSpPr>
          <p:cNvPr id="110" name="Straight Connector 109"/>
          <p:cNvCxnSpPr>
            <a:endCxn id="92" idx="0"/>
          </p:cNvCxnSpPr>
          <p:nvPr/>
        </p:nvCxnSpPr>
        <p:spPr>
          <a:xfrm>
            <a:off x="838200" y="2995613"/>
            <a:ext cx="0" cy="4524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11" name="Group 76"/>
          <p:cNvGrpSpPr>
            <a:grpSpLocks/>
          </p:cNvGrpSpPr>
          <p:nvPr/>
        </p:nvGrpSpPr>
        <p:grpSpPr bwMode="auto">
          <a:xfrm>
            <a:off x="609600" y="2022475"/>
            <a:ext cx="466725" cy="434975"/>
            <a:chOff x="998" y="1893"/>
            <a:chExt cx="318" cy="363"/>
          </a:xfrm>
        </p:grpSpPr>
        <p:sp>
          <p:nvSpPr>
            <p:cNvPr id="112" name="Line 77"/>
            <p:cNvSpPr>
              <a:spLocks noChangeShapeType="1"/>
            </p:cNvSpPr>
            <p:nvPr/>
          </p:nvSpPr>
          <p:spPr bwMode="auto">
            <a:xfrm>
              <a:off x="1032" y="2064"/>
              <a:ext cx="24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3" name="Line 78"/>
            <p:cNvSpPr>
              <a:spLocks noChangeShapeType="1"/>
            </p:cNvSpPr>
            <p:nvPr/>
          </p:nvSpPr>
          <p:spPr bwMode="auto">
            <a:xfrm>
              <a:off x="1152" y="2064"/>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4" name="Text Box 79"/>
            <p:cNvSpPr txBox="1">
              <a:spLocks noChangeArrowheads="1"/>
            </p:cNvSpPr>
            <p:nvPr/>
          </p:nvSpPr>
          <p:spPr bwMode="auto">
            <a:xfrm>
              <a:off x="998" y="1893"/>
              <a:ext cx="31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a:latin typeface="Arial" charset="0"/>
                </a:rPr>
                <a:t>VDD</a:t>
              </a:r>
            </a:p>
          </p:txBody>
        </p:sp>
      </p:grpSp>
      <p:cxnSp>
        <p:nvCxnSpPr>
          <p:cNvPr id="115" name="Straight Connector 114"/>
          <p:cNvCxnSpPr/>
          <p:nvPr/>
        </p:nvCxnSpPr>
        <p:spPr>
          <a:xfrm flipH="1">
            <a:off x="842963" y="3268663"/>
            <a:ext cx="175895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6" name="Oval 115"/>
          <p:cNvSpPr/>
          <p:nvPr/>
        </p:nvSpPr>
        <p:spPr>
          <a:xfrm>
            <a:off x="812800" y="3249613"/>
            <a:ext cx="41275" cy="46037"/>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7" name="TextBox 140"/>
          <p:cNvSpPr txBox="1">
            <a:spLocks noChangeArrowheads="1"/>
          </p:cNvSpPr>
          <p:nvPr/>
        </p:nvSpPr>
        <p:spPr bwMode="auto">
          <a:xfrm>
            <a:off x="4222750" y="3070225"/>
            <a:ext cx="13398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a:t>similar circuit as one on left side</a:t>
            </a:r>
          </a:p>
        </p:txBody>
      </p:sp>
      <p:sp>
        <p:nvSpPr>
          <p:cNvPr id="118" name="TextBox 142"/>
          <p:cNvSpPr txBox="1">
            <a:spLocks noChangeArrowheads="1"/>
          </p:cNvSpPr>
          <p:nvPr/>
        </p:nvSpPr>
        <p:spPr bwMode="auto">
          <a:xfrm>
            <a:off x="666750" y="3495675"/>
            <a:ext cx="5334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a:t>M5</a:t>
            </a:r>
          </a:p>
        </p:txBody>
      </p:sp>
      <p:sp>
        <p:nvSpPr>
          <p:cNvPr id="119" name="TextBox 144"/>
          <p:cNvSpPr txBox="1">
            <a:spLocks noChangeArrowheads="1"/>
          </p:cNvSpPr>
          <p:nvPr/>
        </p:nvSpPr>
        <p:spPr bwMode="auto">
          <a:xfrm>
            <a:off x="3314700" y="3124200"/>
            <a:ext cx="5334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a:t>M4</a:t>
            </a:r>
          </a:p>
        </p:txBody>
      </p:sp>
      <p:sp>
        <p:nvSpPr>
          <p:cNvPr id="120" name="TextBox 145"/>
          <p:cNvSpPr txBox="1">
            <a:spLocks noChangeArrowheads="1"/>
          </p:cNvSpPr>
          <p:nvPr/>
        </p:nvSpPr>
        <p:spPr bwMode="auto">
          <a:xfrm>
            <a:off x="2743200" y="3914775"/>
            <a:ext cx="5334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a:t>M1</a:t>
            </a:r>
          </a:p>
        </p:txBody>
      </p:sp>
      <p:sp>
        <p:nvSpPr>
          <p:cNvPr id="121" name="TextBox 146"/>
          <p:cNvSpPr txBox="1">
            <a:spLocks noChangeArrowheads="1"/>
          </p:cNvSpPr>
          <p:nvPr/>
        </p:nvSpPr>
        <p:spPr bwMode="auto">
          <a:xfrm>
            <a:off x="2762250" y="3124200"/>
            <a:ext cx="5334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a:t>M3</a:t>
            </a:r>
          </a:p>
        </p:txBody>
      </p:sp>
      <p:sp>
        <p:nvSpPr>
          <p:cNvPr id="122" name="TextBox 147"/>
          <p:cNvSpPr txBox="1">
            <a:spLocks noChangeArrowheads="1"/>
          </p:cNvSpPr>
          <p:nvPr/>
        </p:nvSpPr>
        <p:spPr bwMode="auto">
          <a:xfrm>
            <a:off x="3305175" y="3895725"/>
            <a:ext cx="5334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a:t>M2</a:t>
            </a:r>
          </a:p>
        </p:txBody>
      </p:sp>
      <p:sp>
        <p:nvSpPr>
          <p:cNvPr id="123" name="TextBox 148"/>
          <p:cNvSpPr txBox="1">
            <a:spLocks noChangeArrowheads="1"/>
          </p:cNvSpPr>
          <p:nvPr/>
        </p:nvSpPr>
        <p:spPr bwMode="auto">
          <a:xfrm>
            <a:off x="5486400" y="1608138"/>
            <a:ext cx="3048000" cy="224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400" dirty="0">
                <a:latin typeface="Times New Roman" pitchFamily="18" charset="0"/>
                <a:cs typeface="Times New Roman" pitchFamily="18" charset="0"/>
              </a:rPr>
              <a:t>How does this work?    The </a:t>
            </a:r>
            <a:r>
              <a:rPr lang="en-US" altLang="en-US" sz="1400" dirty="0" smtClean="0">
                <a:latin typeface="Times New Roman" pitchFamily="18" charset="0"/>
                <a:cs typeface="Times New Roman" pitchFamily="18" charset="0"/>
              </a:rPr>
              <a:t>idea </a:t>
            </a:r>
            <a:r>
              <a:rPr lang="en-US" altLang="en-US" sz="1400" dirty="0">
                <a:latin typeface="Times New Roman" pitchFamily="18" charset="0"/>
                <a:cs typeface="Times New Roman" pitchFamily="18" charset="0"/>
              </a:rPr>
              <a:t>here is to get the resistance at the output high to get high gain.  </a:t>
            </a:r>
          </a:p>
          <a:p>
            <a:pPr eaLnBrk="1" hangingPunct="1">
              <a:spcBef>
                <a:spcPct val="0"/>
              </a:spcBef>
              <a:buFontTx/>
              <a:buNone/>
            </a:pPr>
            <a:r>
              <a:rPr lang="en-US" altLang="en-US" sz="1400" dirty="0">
                <a:latin typeface="Times New Roman" pitchFamily="18" charset="0"/>
                <a:cs typeface="Times New Roman" pitchFamily="18" charset="0"/>
              </a:rPr>
              <a:t> </a:t>
            </a:r>
          </a:p>
          <a:p>
            <a:pPr eaLnBrk="1" hangingPunct="1">
              <a:spcBef>
                <a:spcPct val="0"/>
              </a:spcBef>
              <a:buFontTx/>
              <a:buNone/>
            </a:pPr>
            <a:r>
              <a:rPr lang="en-US" altLang="en-US" sz="1400" dirty="0">
                <a:latin typeface="Times New Roman" pitchFamily="18" charset="0"/>
                <a:cs typeface="Times New Roman" pitchFamily="18" charset="0"/>
              </a:rPr>
              <a:t>If M1 pulls down, M5 will have less current.  This raises the voltage at the drain of M5, which raises the voltage at drain of M1.   This basically keeps up the drain voltage of M1  or equivalently raises the resistance. </a:t>
            </a:r>
          </a:p>
        </p:txBody>
      </p:sp>
      <p:sp>
        <p:nvSpPr>
          <p:cNvPr id="124" name="TextBox 1"/>
          <p:cNvSpPr txBox="1">
            <a:spLocks noChangeArrowheads="1"/>
          </p:cNvSpPr>
          <p:nvPr/>
        </p:nvSpPr>
        <p:spPr bwMode="auto">
          <a:xfrm>
            <a:off x="2671763" y="381000"/>
            <a:ext cx="40338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b="1"/>
              <a:t>Gain Boosting </a:t>
            </a:r>
          </a:p>
        </p:txBody>
      </p:sp>
      <p:sp>
        <p:nvSpPr>
          <p:cNvPr id="125" name="TextBox 2"/>
          <p:cNvSpPr txBox="1">
            <a:spLocks noChangeArrowheads="1"/>
          </p:cNvSpPr>
          <p:nvPr/>
        </p:nvSpPr>
        <p:spPr bwMode="auto">
          <a:xfrm>
            <a:off x="5486400" y="4038600"/>
            <a:ext cx="29718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400" dirty="0">
                <a:latin typeface="Times New Roman" pitchFamily="18" charset="0"/>
                <a:cs typeface="Times New Roman" pitchFamily="18" charset="0"/>
              </a:rPr>
              <a:t>This is a touchy circuit because it is a form of positive feedback so the overall loop of the gain boost circuit cannot exceed 1. </a:t>
            </a:r>
          </a:p>
        </p:txBody>
      </p:sp>
    </p:spTree>
    <p:extLst>
      <p:ext uri="{BB962C8B-B14F-4D97-AF65-F5344CB8AC3E}">
        <p14:creationId xmlns:p14="http://schemas.microsoft.com/office/powerpoint/2010/main" val="3776368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553B5DE0-8190-44CA-846D-91A7AD2DEAE7}" type="datetime1">
              <a:rPr lang="en-US" smtClean="0"/>
              <a:t>10/14/2024</a:t>
            </a:fld>
            <a:endParaRPr lang="en-US"/>
          </a:p>
        </p:txBody>
      </p:sp>
      <p:sp>
        <p:nvSpPr>
          <p:cNvPr id="5" name="Footer Placeholder 4"/>
          <p:cNvSpPr>
            <a:spLocks noGrp="1"/>
          </p:cNvSpPr>
          <p:nvPr>
            <p:ph type="ftr" sz="quarter" idx="11"/>
          </p:nvPr>
        </p:nvSpPr>
        <p:spPr/>
        <p:txBody>
          <a:bodyPr/>
          <a:lstStyle/>
          <a:p>
            <a:r>
              <a:rPr lang="en-US" smtClean="0"/>
              <a:t>Wide Band Amplifier -  Ed Fong</a:t>
            </a:r>
            <a:endParaRPr lang="en-US"/>
          </a:p>
        </p:txBody>
      </p:sp>
      <p:sp>
        <p:nvSpPr>
          <p:cNvPr id="6" name="Slide Number Placeholder 5"/>
          <p:cNvSpPr>
            <a:spLocks noGrp="1"/>
          </p:cNvSpPr>
          <p:nvPr>
            <p:ph type="sldNum" sz="quarter" idx="12"/>
          </p:nvPr>
        </p:nvSpPr>
        <p:spPr/>
        <p:txBody>
          <a:bodyPr/>
          <a:lstStyle/>
          <a:p>
            <a:fld id="{8C5D9805-2027-4481-9ED1-39DF6CB8760D}" type="slidenum">
              <a:rPr lang="en-US" smtClean="0"/>
              <a:t>28</a:t>
            </a:fld>
            <a:endParaRPr lang="en-US"/>
          </a:p>
        </p:txBody>
      </p:sp>
      <p:grpSp>
        <p:nvGrpSpPr>
          <p:cNvPr id="7" name="Group 81"/>
          <p:cNvGrpSpPr>
            <a:grpSpLocks/>
          </p:cNvGrpSpPr>
          <p:nvPr/>
        </p:nvGrpSpPr>
        <p:grpSpPr bwMode="auto">
          <a:xfrm>
            <a:off x="911170" y="1585913"/>
            <a:ext cx="2168430" cy="2325687"/>
            <a:chOff x="816" y="480"/>
            <a:chExt cx="2996" cy="3648"/>
          </a:xfrm>
        </p:grpSpPr>
        <p:sp>
          <p:nvSpPr>
            <p:cNvPr id="8" name="Line 82"/>
            <p:cNvSpPr>
              <a:spLocks noChangeShapeType="1"/>
            </p:cNvSpPr>
            <p:nvPr/>
          </p:nvSpPr>
          <p:spPr bwMode="auto">
            <a:xfrm rot="-5400000">
              <a:off x="2314" y="2630"/>
              <a:ext cx="0" cy="2996"/>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9" name="Line 83"/>
            <p:cNvSpPr>
              <a:spLocks noChangeShapeType="1"/>
            </p:cNvSpPr>
            <p:nvPr/>
          </p:nvSpPr>
          <p:spPr bwMode="auto">
            <a:xfrm flipH="1" flipV="1">
              <a:off x="816" y="480"/>
              <a:ext cx="0" cy="364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sp>
        <p:nvSpPr>
          <p:cNvPr id="10" name="Freeform 84"/>
          <p:cNvSpPr>
            <a:spLocks/>
          </p:cNvSpPr>
          <p:nvPr/>
        </p:nvSpPr>
        <p:spPr bwMode="auto">
          <a:xfrm rot="16200000" flipV="1">
            <a:off x="664792" y="1802128"/>
            <a:ext cx="2343150" cy="1850394"/>
          </a:xfrm>
          <a:custGeom>
            <a:avLst/>
            <a:gdLst>
              <a:gd name="T0" fmla="*/ 0 w 4032"/>
              <a:gd name="T1" fmla="*/ 2147483647 h 2784"/>
              <a:gd name="T2" fmla="*/ 2147483647 w 4032"/>
              <a:gd name="T3" fmla="*/ 2147483647 h 2784"/>
              <a:gd name="T4" fmla="*/ 2147483647 w 4032"/>
              <a:gd name="T5" fmla="*/ 0 h 2784"/>
              <a:gd name="T6" fmla="*/ 0 60000 65536"/>
              <a:gd name="T7" fmla="*/ 0 60000 65536"/>
              <a:gd name="T8" fmla="*/ 0 60000 65536"/>
              <a:gd name="T9" fmla="*/ 0 w 4032"/>
              <a:gd name="T10" fmla="*/ 0 h 2784"/>
              <a:gd name="T11" fmla="*/ 4032 w 4032"/>
              <a:gd name="T12" fmla="*/ 2784 h 2784"/>
            </a:gdLst>
            <a:ahLst/>
            <a:cxnLst>
              <a:cxn ang="T6">
                <a:pos x="T0" y="T1"/>
              </a:cxn>
              <a:cxn ang="T7">
                <a:pos x="T2" y="T3"/>
              </a:cxn>
              <a:cxn ang="T8">
                <a:pos x="T4" y="T5"/>
              </a:cxn>
            </a:cxnLst>
            <a:rect l="T9" t="T10" r="T11" b="T12"/>
            <a:pathLst>
              <a:path w="4032" h="2784">
                <a:moveTo>
                  <a:pt x="0" y="2784"/>
                </a:moveTo>
                <a:cubicBezTo>
                  <a:pt x="984" y="2776"/>
                  <a:pt x="1968" y="2768"/>
                  <a:pt x="2640" y="2304"/>
                </a:cubicBezTo>
                <a:cubicBezTo>
                  <a:pt x="3312" y="1840"/>
                  <a:pt x="3672" y="920"/>
                  <a:pt x="4032"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1" name="Freeform 85"/>
          <p:cNvSpPr>
            <a:spLocks/>
          </p:cNvSpPr>
          <p:nvPr/>
        </p:nvSpPr>
        <p:spPr bwMode="auto">
          <a:xfrm rot="16200000" flipV="1">
            <a:off x="953280" y="2135504"/>
            <a:ext cx="1730375" cy="1850394"/>
          </a:xfrm>
          <a:custGeom>
            <a:avLst/>
            <a:gdLst>
              <a:gd name="T0" fmla="*/ 0 w 2976"/>
              <a:gd name="T1" fmla="*/ 2147483647 h 2784"/>
              <a:gd name="T2" fmla="*/ 2147483647 w 2976"/>
              <a:gd name="T3" fmla="*/ 2147483647 h 2784"/>
              <a:gd name="T4" fmla="*/ 2147483647 w 2976"/>
              <a:gd name="T5" fmla="*/ 0 h 2784"/>
              <a:gd name="T6" fmla="*/ 0 60000 65536"/>
              <a:gd name="T7" fmla="*/ 0 60000 65536"/>
              <a:gd name="T8" fmla="*/ 0 60000 65536"/>
              <a:gd name="T9" fmla="*/ 0 w 2976"/>
              <a:gd name="T10" fmla="*/ 0 h 2784"/>
              <a:gd name="T11" fmla="*/ 2976 w 2976"/>
              <a:gd name="T12" fmla="*/ 2784 h 2784"/>
            </a:gdLst>
            <a:ahLst/>
            <a:cxnLst>
              <a:cxn ang="T6">
                <a:pos x="T0" y="T1"/>
              </a:cxn>
              <a:cxn ang="T7">
                <a:pos x="T2" y="T3"/>
              </a:cxn>
              <a:cxn ang="T8">
                <a:pos x="T4" y="T5"/>
              </a:cxn>
            </a:cxnLst>
            <a:rect l="T9" t="T10" r="T11" b="T12"/>
            <a:pathLst>
              <a:path w="2976" h="2784">
                <a:moveTo>
                  <a:pt x="0" y="2784"/>
                </a:moveTo>
                <a:cubicBezTo>
                  <a:pt x="856" y="2608"/>
                  <a:pt x="1712" y="2432"/>
                  <a:pt x="2208" y="1968"/>
                </a:cubicBezTo>
                <a:cubicBezTo>
                  <a:pt x="2704" y="1504"/>
                  <a:pt x="2840" y="752"/>
                  <a:pt x="2976"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2" name="Freeform 86"/>
          <p:cNvSpPr>
            <a:spLocks/>
          </p:cNvSpPr>
          <p:nvPr/>
        </p:nvSpPr>
        <p:spPr bwMode="auto">
          <a:xfrm rot="16200000" flipV="1">
            <a:off x="1260461" y="2442685"/>
            <a:ext cx="1116013" cy="1850394"/>
          </a:xfrm>
          <a:custGeom>
            <a:avLst/>
            <a:gdLst>
              <a:gd name="T0" fmla="*/ 0 w 1920"/>
              <a:gd name="T1" fmla="*/ 2147483647 h 2784"/>
              <a:gd name="T2" fmla="*/ 2147483647 w 1920"/>
              <a:gd name="T3" fmla="*/ 2147483647 h 2784"/>
              <a:gd name="T4" fmla="*/ 2147483647 w 1920"/>
              <a:gd name="T5" fmla="*/ 0 h 2784"/>
              <a:gd name="T6" fmla="*/ 0 60000 65536"/>
              <a:gd name="T7" fmla="*/ 0 60000 65536"/>
              <a:gd name="T8" fmla="*/ 0 60000 65536"/>
              <a:gd name="T9" fmla="*/ 0 w 1920"/>
              <a:gd name="T10" fmla="*/ 0 h 2784"/>
              <a:gd name="T11" fmla="*/ 1920 w 1920"/>
              <a:gd name="T12" fmla="*/ 2784 h 2784"/>
            </a:gdLst>
            <a:ahLst/>
            <a:cxnLst>
              <a:cxn ang="T6">
                <a:pos x="T0" y="T1"/>
              </a:cxn>
              <a:cxn ang="T7">
                <a:pos x="T2" y="T3"/>
              </a:cxn>
              <a:cxn ang="T8">
                <a:pos x="T4" y="T5"/>
              </a:cxn>
            </a:cxnLst>
            <a:rect l="T9" t="T10" r="T11" b="T12"/>
            <a:pathLst>
              <a:path w="1920" h="2784">
                <a:moveTo>
                  <a:pt x="0" y="2784"/>
                </a:moveTo>
                <a:cubicBezTo>
                  <a:pt x="560" y="2488"/>
                  <a:pt x="1120" y="2192"/>
                  <a:pt x="1440" y="1728"/>
                </a:cubicBezTo>
                <a:cubicBezTo>
                  <a:pt x="1760" y="1264"/>
                  <a:pt x="1840" y="288"/>
                  <a:pt x="1920"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3" name="Text Box 87"/>
          <p:cNvSpPr txBox="1">
            <a:spLocks noChangeArrowheads="1"/>
          </p:cNvSpPr>
          <p:nvPr/>
        </p:nvSpPr>
        <p:spPr bwMode="auto">
          <a:xfrm rot="16200000" flipV="1">
            <a:off x="712732" y="2057161"/>
            <a:ext cx="396875" cy="79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10800000" vert="eaVert" wrap="none">
            <a:spAutoFit/>
          </a:bodyPr>
          <a:lstStyle>
            <a:lvl1pPr>
              <a:defRPr sz="3200">
                <a:solidFill>
                  <a:schemeClr val="tx1"/>
                </a:solidFill>
                <a:latin typeface="Arial" charset="0"/>
              </a:defRPr>
            </a:lvl1pPr>
            <a:lvl2pPr>
              <a:defRPr sz="2800">
                <a:solidFill>
                  <a:schemeClr val="tx1"/>
                </a:solidFill>
                <a:latin typeface="Arial" charset="0"/>
              </a:defRPr>
            </a:lvl2pPr>
            <a:lvl3pPr>
              <a:defRPr sz="2400">
                <a:solidFill>
                  <a:schemeClr val="tx1"/>
                </a:solidFill>
                <a:latin typeface="Arial" charset="0"/>
              </a:defRPr>
            </a:lvl3pPr>
            <a:lvl4pPr>
              <a:defRPr sz="2000">
                <a:solidFill>
                  <a:schemeClr val="tx1"/>
                </a:solidFill>
                <a:latin typeface="Arial" charset="0"/>
              </a:defRPr>
            </a:lvl4pPr>
            <a:lvl5pPr>
              <a:defRPr sz="2000">
                <a:solidFill>
                  <a:schemeClr val="tx1"/>
                </a:solidFill>
                <a:latin typeface="Arial" charset="0"/>
              </a:defRPr>
            </a:lvl5pPr>
            <a:lvl6pPr eaLnBrk="0" hangingPunct="0">
              <a:defRPr sz="2000">
                <a:solidFill>
                  <a:schemeClr val="tx1"/>
                </a:solidFill>
                <a:latin typeface="Arial" charset="0"/>
              </a:defRPr>
            </a:lvl6pPr>
            <a:lvl7pPr eaLnBrk="0" hangingPunct="0">
              <a:defRPr sz="2000">
                <a:solidFill>
                  <a:schemeClr val="tx1"/>
                </a:solidFill>
                <a:latin typeface="Arial" charset="0"/>
              </a:defRPr>
            </a:lvl7pPr>
            <a:lvl8pPr eaLnBrk="0" hangingPunct="0">
              <a:defRPr sz="2000">
                <a:solidFill>
                  <a:schemeClr val="tx1"/>
                </a:solidFill>
                <a:latin typeface="Arial" charset="0"/>
              </a:defRPr>
            </a:lvl8pPr>
            <a:lvl9pPr eaLnBrk="0" hangingPunct="0">
              <a:defRPr sz="2000">
                <a:solidFill>
                  <a:schemeClr val="tx1"/>
                </a:solidFill>
                <a:latin typeface="Arial" charset="0"/>
              </a:defRPr>
            </a:lvl9pPr>
          </a:lstStyle>
          <a:p>
            <a:pPr eaLnBrk="0" hangingPunct="0"/>
            <a:endParaRPr lang="en-US" altLang="en-US" sz="1400">
              <a:latin typeface="Times New Roman" pitchFamily="18" charset="0"/>
            </a:endParaRPr>
          </a:p>
        </p:txBody>
      </p:sp>
      <p:sp>
        <p:nvSpPr>
          <p:cNvPr id="14" name="Text Box 88"/>
          <p:cNvSpPr txBox="1">
            <a:spLocks noChangeArrowheads="1"/>
          </p:cNvSpPr>
          <p:nvPr/>
        </p:nvSpPr>
        <p:spPr bwMode="auto">
          <a:xfrm rot="16200000" flipV="1">
            <a:off x="2826334" y="3136287"/>
            <a:ext cx="400110" cy="413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10800000" vert="eaVert" wrap="square">
            <a:spAutoFit/>
          </a:bodyPr>
          <a:lstStyle>
            <a:lvl1pPr>
              <a:defRPr sz="3200">
                <a:solidFill>
                  <a:schemeClr val="tx1"/>
                </a:solidFill>
                <a:latin typeface="Arial" charset="0"/>
              </a:defRPr>
            </a:lvl1pPr>
            <a:lvl2pPr>
              <a:defRPr sz="2800">
                <a:solidFill>
                  <a:schemeClr val="tx1"/>
                </a:solidFill>
                <a:latin typeface="Arial" charset="0"/>
              </a:defRPr>
            </a:lvl2pPr>
            <a:lvl3pPr>
              <a:defRPr sz="2400">
                <a:solidFill>
                  <a:schemeClr val="tx1"/>
                </a:solidFill>
                <a:latin typeface="Arial" charset="0"/>
              </a:defRPr>
            </a:lvl3pPr>
            <a:lvl4pPr>
              <a:defRPr sz="2000">
                <a:solidFill>
                  <a:schemeClr val="tx1"/>
                </a:solidFill>
                <a:latin typeface="Arial" charset="0"/>
              </a:defRPr>
            </a:lvl4pPr>
            <a:lvl5pPr>
              <a:defRPr sz="2000">
                <a:solidFill>
                  <a:schemeClr val="tx1"/>
                </a:solidFill>
                <a:latin typeface="Arial" charset="0"/>
              </a:defRPr>
            </a:lvl5pPr>
            <a:lvl6pPr eaLnBrk="0" hangingPunct="0">
              <a:defRPr sz="2000">
                <a:solidFill>
                  <a:schemeClr val="tx1"/>
                </a:solidFill>
                <a:latin typeface="Arial" charset="0"/>
              </a:defRPr>
            </a:lvl6pPr>
            <a:lvl7pPr eaLnBrk="0" hangingPunct="0">
              <a:defRPr sz="2000">
                <a:solidFill>
                  <a:schemeClr val="tx1"/>
                </a:solidFill>
                <a:latin typeface="Arial" charset="0"/>
              </a:defRPr>
            </a:lvl7pPr>
            <a:lvl8pPr eaLnBrk="0" hangingPunct="0">
              <a:defRPr sz="2000">
                <a:solidFill>
                  <a:schemeClr val="tx1"/>
                </a:solidFill>
                <a:latin typeface="Arial" charset="0"/>
              </a:defRPr>
            </a:lvl8pPr>
            <a:lvl9pPr eaLnBrk="0" hangingPunct="0">
              <a:defRPr sz="2000">
                <a:solidFill>
                  <a:schemeClr val="tx1"/>
                </a:solidFill>
                <a:latin typeface="Arial" charset="0"/>
              </a:defRPr>
            </a:lvl9pPr>
          </a:lstStyle>
          <a:p>
            <a:pPr eaLnBrk="0" hangingPunct="0"/>
            <a:r>
              <a:rPr lang="en-US" altLang="en-US" sz="1400" dirty="0">
                <a:latin typeface="Times New Roman" pitchFamily="18" charset="0"/>
              </a:rPr>
              <a:t>g1</a:t>
            </a:r>
          </a:p>
        </p:txBody>
      </p:sp>
      <p:sp>
        <p:nvSpPr>
          <p:cNvPr id="15" name="Text Box 89"/>
          <p:cNvSpPr txBox="1">
            <a:spLocks noChangeArrowheads="1"/>
          </p:cNvSpPr>
          <p:nvPr/>
        </p:nvSpPr>
        <p:spPr bwMode="auto">
          <a:xfrm rot="16200000" flipV="1">
            <a:off x="2906633" y="2572845"/>
            <a:ext cx="396875" cy="356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10800000" vert="eaVert">
            <a:spAutoFit/>
          </a:bodyPr>
          <a:lstStyle>
            <a:lvl1pPr>
              <a:defRPr sz="3200">
                <a:solidFill>
                  <a:schemeClr val="tx1"/>
                </a:solidFill>
                <a:latin typeface="Arial" charset="0"/>
              </a:defRPr>
            </a:lvl1pPr>
            <a:lvl2pPr>
              <a:defRPr sz="2800">
                <a:solidFill>
                  <a:schemeClr val="tx1"/>
                </a:solidFill>
                <a:latin typeface="Arial" charset="0"/>
              </a:defRPr>
            </a:lvl2pPr>
            <a:lvl3pPr>
              <a:defRPr sz="2400">
                <a:solidFill>
                  <a:schemeClr val="tx1"/>
                </a:solidFill>
                <a:latin typeface="Arial" charset="0"/>
              </a:defRPr>
            </a:lvl3pPr>
            <a:lvl4pPr>
              <a:defRPr sz="2000">
                <a:solidFill>
                  <a:schemeClr val="tx1"/>
                </a:solidFill>
                <a:latin typeface="Arial" charset="0"/>
              </a:defRPr>
            </a:lvl4pPr>
            <a:lvl5pPr>
              <a:defRPr sz="2000">
                <a:solidFill>
                  <a:schemeClr val="tx1"/>
                </a:solidFill>
                <a:latin typeface="Arial" charset="0"/>
              </a:defRPr>
            </a:lvl5pPr>
            <a:lvl6pPr eaLnBrk="0" hangingPunct="0">
              <a:defRPr sz="2000">
                <a:solidFill>
                  <a:schemeClr val="tx1"/>
                </a:solidFill>
                <a:latin typeface="Arial" charset="0"/>
              </a:defRPr>
            </a:lvl6pPr>
            <a:lvl7pPr eaLnBrk="0" hangingPunct="0">
              <a:defRPr sz="2000">
                <a:solidFill>
                  <a:schemeClr val="tx1"/>
                </a:solidFill>
                <a:latin typeface="Arial" charset="0"/>
              </a:defRPr>
            </a:lvl7pPr>
            <a:lvl8pPr eaLnBrk="0" hangingPunct="0">
              <a:defRPr sz="2000">
                <a:solidFill>
                  <a:schemeClr val="tx1"/>
                </a:solidFill>
                <a:latin typeface="Arial" charset="0"/>
              </a:defRPr>
            </a:lvl8pPr>
            <a:lvl9pPr eaLnBrk="0" hangingPunct="0">
              <a:defRPr sz="2000">
                <a:solidFill>
                  <a:schemeClr val="tx1"/>
                </a:solidFill>
                <a:latin typeface="Arial" charset="0"/>
              </a:defRPr>
            </a:lvl9pPr>
          </a:lstStyle>
          <a:p>
            <a:pPr eaLnBrk="0" hangingPunct="0"/>
            <a:endParaRPr lang="en-US" altLang="en-US" sz="1400">
              <a:latin typeface="Times New Roman" pitchFamily="18" charset="0"/>
            </a:endParaRPr>
          </a:p>
        </p:txBody>
      </p:sp>
      <p:sp>
        <p:nvSpPr>
          <p:cNvPr id="16" name="Text Box 90"/>
          <p:cNvSpPr txBox="1">
            <a:spLocks noChangeArrowheads="1"/>
          </p:cNvSpPr>
          <p:nvPr/>
        </p:nvSpPr>
        <p:spPr bwMode="auto">
          <a:xfrm rot="16200000" flipV="1">
            <a:off x="2586532" y="2153999"/>
            <a:ext cx="396875" cy="79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10800000" vert="eaVert" wrap="none">
            <a:spAutoFit/>
          </a:bodyPr>
          <a:lstStyle>
            <a:lvl1pPr>
              <a:defRPr sz="3200">
                <a:solidFill>
                  <a:schemeClr val="tx1"/>
                </a:solidFill>
                <a:latin typeface="Arial" charset="0"/>
              </a:defRPr>
            </a:lvl1pPr>
            <a:lvl2pPr>
              <a:defRPr sz="2800">
                <a:solidFill>
                  <a:schemeClr val="tx1"/>
                </a:solidFill>
                <a:latin typeface="Arial" charset="0"/>
              </a:defRPr>
            </a:lvl2pPr>
            <a:lvl3pPr>
              <a:defRPr sz="2400">
                <a:solidFill>
                  <a:schemeClr val="tx1"/>
                </a:solidFill>
                <a:latin typeface="Arial" charset="0"/>
              </a:defRPr>
            </a:lvl3pPr>
            <a:lvl4pPr>
              <a:defRPr sz="2000">
                <a:solidFill>
                  <a:schemeClr val="tx1"/>
                </a:solidFill>
                <a:latin typeface="Arial" charset="0"/>
              </a:defRPr>
            </a:lvl4pPr>
            <a:lvl5pPr>
              <a:defRPr sz="2000">
                <a:solidFill>
                  <a:schemeClr val="tx1"/>
                </a:solidFill>
                <a:latin typeface="Arial" charset="0"/>
              </a:defRPr>
            </a:lvl5pPr>
            <a:lvl6pPr eaLnBrk="0" hangingPunct="0">
              <a:defRPr sz="2000">
                <a:solidFill>
                  <a:schemeClr val="tx1"/>
                </a:solidFill>
                <a:latin typeface="Arial" charset="0"/>
              </a:defRPr>
            </a:lvl6pPr>
            <a:lvl7pPr eaLnBrk="0" hangingPunct="0">
              <a:defRPr sz="2000">
                <a:solidFill>
                  <a:schemeClr val="tx1"/>
                </a:solidFill>
                <a:latin typeface="Arial" charset="0"/>
              </a:defRPr>
            </a:lvl7pPr>
            <a:lvl8pPr eaLnBrk="0" hangingPunct="0">
              <a:defRPr sz="2000">
                <a:solidFill>
                  <a:schemeClr val="tx1"/>
                </a:solidFill>
                <a:latin typeface="Arial" charset="0"/>
              </a:defRPr>
            </a:lvl8pPr>
            <a:lvl9pPr eaLnBrk="0" hangingPunct="0">
              <a:defRPr sz="2000">
                <a:solidFill>
                  <a:schemeClr val="tx1"/>
                </a:solidFill>
                <a:latin typeface="Arial" charset="0"/>
              </a:defRPr>
            </a:lvl9pPr>
          </a:lstStyle>
          <a:p>
            <a:pPr eaLnBrk="0" hangingPunct="0"/>
            <a:endParaRPr lang="en-US" altLang="en-US" sz="1400">
              <a:latin typeface="Times New Roman" pitchFamily="18" charset="0"/>
            </a:endParaRPr>
          </a:p>
        </p:txBody>
      </p:sp>
      <p:sp>
        <p:nvSpPr>
          <p:cNvPr id="17" name="Text Box 91"/>
          <p:cNvSpPr txBox="1">
            <a:spLocks noChangeArrowheads="1"/>
          </p:cNvSpPr>
          <p:nvPr/>
        </p:nvSpPr>
        <p:spPr bwMode="auto">
          <a:xfrm rot="16200000" flipV="1">
            <a:off x="2681529" y="1506299"/>
            <a:ext cx="396875" cy="79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10800000" vert="eaVert" wrap="none">
            <a:spAutoFit/>
          </a:bodyPr>
          <a:lstStyle>
            <a:lvl1pPr>
              <a:defRPr sz="3200">
                <a:solidFill>
                  <a:schemeClr val="tx1"/>
                </a:solidFill>
                <a:latin typeface="Arial" charset="0"/>
              </a:defRPr>
            </a:lvl1pPr>
            <a:lvl2pPr>
              <a:defRPr sz="2800">
                <a:solidFill>
                  <a:schemeClr val="tx1"/>
                </a:solidFill>
                <a:latin typeface="Arial" charset="0"/>
              </a:defRPr>
            </a:lvl2pPr>
            <a:lvl3pPr>
              <a:defRPr sz="2400">
                <a:solidFill>
                  <a:schemeClr val="tx1"/>
                </a:solidFill>
                <a:latin typeface="Arial" charset="0"/>
              </a:defRPr>
            </a:lvl3pPr>
            <a:lvl4pPr>
              <a:defRPr sz="2000">
                <a:solidFill>
                  <a:schemeClr val="tx1"/>
                </a:solidFill>
                <a:latin typeface="Arial" charset="0"/>
              </a:defRPr>
            </a:lvl4pPr>
            <a:lvl5pPr>
              <a:defRPr sz="2000">
                <a:solidFill>
                  <a:schemeClr val="tx1"/>
                </a:solidFill>
                <a:latin typeface="Arial" charset="0"/>
              </a:defRPr>
            </a:lvl5pPr>
            <a:lvl6pPr eaLnBrk="0" hangingPunct="0">
              <a:defRPr sz="2000">
                <a:solidFill>
                  <a:schemeClr val="tx1"/>
                </a:solidFill>
                <a:latin typeface="Arial" charset="0"/>
              </a:defRPr>
            </a:lvl6pPr>
            <a:lvl7pPr eaLnBrk="0" hangingPunct="0">
              <a:defRPr sz="2000">
                <a:solidFill>
                  <a:schemeClr val="tx1"/>
                </a:solidFill>
                <a:latin typeface="Arial" charset="0"/>
              </a:defRPr>
            </a:lvl7pPr>
            <a:lvl8pPr eaLnBrk="0" hangingPunct="0">
              <a:defRPr sz="2000">
                <a:solidFill>
                  <a:schemeClr val="tx1"/>
                </a:solidFill>
                <a:latin typeface="Arial" charset="0"/>
              </a:defRPr>
            </a:lvl8pPr>
            <a:lvl9pPr eaLnBrk="0" hangingPunct="0">
              <a:defRPr sz="2000">
                <a:solidFill>
                  <a:schemeClr val="tx1"/>
                </a:solidFill>
                <a:latin typeface="Arial" charset="0"/>
              </a:defRPr>
            </a:lvl9pPr>
          </a:lstStyle>
          <a:p>
            <a:pPr eaLnBrk="0" hangingPunct="0"/>
            <a:endParaRPr lang="en-US" altLang="en-US" sz="1400">
              <a:latin typeface="Times New Roman" pitchFamily="18" charset="0"/>
            </a:endParaRPr>
          </a:p>
        </p:txBody>
      </p:sp>
      <p:sp>
        <p:nvSpPr>
          <p:cNvPr id="18" name="Text Box 92"/>
          <p:cNvSpPr txBox="1">
            <a:spLocks noChangeArrowheads="1"/>
          </p:cNvSpPr>
          <p:nvPr/>
        </p:nvSpPr>
        <p:spPr bwMode="auto">
          <a:xfrm>
            <a:off x="838200" y="1219200"/>
            <a:ext cx="21064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Arial" charset="0"/>
              </a:defRPr>
            </a:lvl1pPr>
            <a:lvl2pPr>
              <a:defRPr sz="2800">
                <a:solidFill>
                  <a:schemeClr val="tx1"/>
                </a:solidFill>
                <a:latin typeface="Arial" charset="0"/>
              </a:defRPr>
            </a:lvl2pPr>
            <a:lvl3pPr>
              <a:defRPr sz="2400">
                <a:solidFill>
                  <a:schemeClr val="tx1"/>
                </a:solidFill>
                <a:latin typeface="Arial" charset="0"/>
              </a:defRPr>
            </a:lvl3pPr>
            <a:lvl4pPr>
              <a:defRPr sz="2000">
                <a:solidFill>
                  <a:schemeClr val="tx1"/>
                </a:solidFill>
                <a:latin typeface="Arial" charset="0"/>
              </a:defRPr>
            </a:lvl4pPr>
            <a:lvl5pPr>
              <a:defRPr sz="2000">
                <a:solidFill>
                  <a:schemeClr val="tx1"/>
                </a:solidFill>
                <a:latin typeface="Arial" charset="0"/>
              </a:defRPr>
            </a:lvl5pPr>
            <a:lvl6pPr eaLnBrk="0" hangingPunct="0">
              <a:defRPr sz="2000">
                <a:solidFill>
                  <a:schemeClr val="tx1"/>
                </a:solidFill>
                <a:latin typeface="Arial" charset="0"/>
              </a:defRPr>
            </a:lvl6pPr>
            <a:lvl7pPr eaLnBrk="0" hangingPunct="0">
              <a:defRPr sz="2000">
                <a:solidFill>
                  <a:schemeClr val="tx1"/>
                </a:solidFill>
                <a:latin typeface="Arial" charset="0"/>
              </a:defRPr>
            </a:lvl7pPr>
            <a:lvl8pPr eaLnBrk="0" hangingPunct="0">
              <a:defRPr sz="2000">
                <a:solidFill>
                  <a:schemeClr val="tx1"/>
                </a:solidFill>
                <a:latin typeface="Arial" charset="0"/>
              </a:defRPr>
            </a:lvl8pPr>
            <a:lvl9pPr eaLnBrk="0" hangingPunct="0">
              <a:defRPr sz="2000">
                <a:solidFill>
                  <a:schemeClr val="tx1"/>
                </a:solidFill>
                <a:latin typeface="Arial" charset="0"/>
              </a:defRPr>
            </a:lvl9pPr>
          </a:lstStyle>
          <a:p>
            <a:pPr eaLnBrk="0" hangingPunct="0"/>
            <a:r>
              <a:rPr lang="en-US" altLang="en-US" sz="1400">
                <a:latin typeface="Times New Roman" pitchFamily="18" charset="0"/>
              </a:rPr>
              <a:t>I</a:t>
            </a:r>
          </a:p>
        </p:txBody>
      </p:sp>
      <p:sp>
        <p:nvSpPr>
          <p:cNvPr id="19" name="Text Box 93"/>
          <p:cNvSpPr txBox="1">
            <a:spLocks noChangeArrowheads="1"/>
          </p:cNvSpPr>
          <p:nvPr/>
        </p:nvSpPr>
        <p:spPr bwMode="auto">
          <a:xfrm>
            <a:off x="3233800" y="3832225"/>
            <a:ext cx="271226"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Arial" charset="0"/>
              </a:defRPr>
            </a:lvl1pPr>
            <a:lvl2pPr>
              <a:defRPr sz="2800">
                <a:solidFill>
                  <a:schemeClr val="tx1"/>
                </a:solidFill>
                <a:latin typeface="Arial" charset="0"/>
              </a:defRPr>
            </a:lvl2pPr>
            <a:lvl3pPr>
              <a:defRPr sz="2400">
                <a:solidFill>
                  <a:schemeClr val="tx1"/>
                </a:solidFill>
                <a:latin typeface="Arial" charset="0"/>
              </a:defRPr>
            </a:lvl3pPr>
            <a:lvl4pPr>
              <a:defRPr sz="2000">
                <a:solidFill>
                  <a:schemeClr val="tx1"/>
                </a:solidFill>
                <a:latin typeface="Arial" charset="0"/>
              </a:defRPr>
            </a:lvl4pPr>
            <a:lvl5pPr>
              <a:defRPr sz="2000">
                <a:solidFill>
                  <a:schemeClr val="tx1"/>
                </a:solidFill>
                <a:latin typeface="Arial" charset="0"/>
              </a:defRPr>
            </a:lvl5pPr>
            <a:lvl6pPr eaLnBrk="0" hangingPunct="0">
              <a:defRPr sz="2000">
                <a:solidFill>
                  <a:schemeClr val="tx1"/>
                </a:solidFill>
                <a:latin typeface="Arial" charset="0"/>
              </a:defRPr>
            </a:lvl6pPr>
            <a:lvl7pPr eaLnBrk="0" hangingPunct="0">
              <a:defRPr sz="2000">
                <a:solidFill>
                  <a:schemeClr val="tx1"/>
                </a:solidFill>
                <a:latin typeface="Arial" charset="0"/>
              </a:defRPr>
            </a:lvl7pPr>
            <a:lvl8pPr eaLnBrk="0" hangingPunct="0">
              <a:defRPr sz="2000">
                <a:solidFill>
                  <a:schemeClr val="tx1"/>
                </a:solidFill>
                <a:latin typeface="Arial" charset="0"/>
              </a:defRPr>
            </a:lvl8pPr>
            <a:lvl9pPr eaLnBrk="0" hangingPunct="0">
              <a:defRPr sz="2000">
                <a:solidFill>
                  <a:schemeClr val="tx1"/>
                </a:solidFill>
                <a:latin typeface="Arial" charset="0"/>
              </a:defRPr>
            </a:lvl9pPr>
          </a:lstStyle>
          <a:p>
            <a:pPr eaLnBrk="0" hangingPunct="0"/>
            <a:r>
              <a:rPr lang="en-US" altLang="en-US" sz="1400">
                <a:latin typeface="Times New Roman" pitchFamily="18" charset="0"/>
              </a:rPr>
              <a:t>V</a:t>
            </a:r>
          </a:p>
        </p:txBody>
      </p:sp>
      <p:sp>
        <p:nvSpPr>
          <p:cNvPr id="20" name="Text Box 94"/>
          <p:cNvSpPr txBox="1">
            <a:spLocks noChangeArrowheads="1"/>
          </p:cNvSpPr>
          <p:nvPr/>
        </p:nvSpPr>
        <p:spPr bwMode="auto">
          <a:xfrm>
            <a:off x="2820765" y="1371600"/>
            <a:ext cx="313906"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Arial" charset="0"/>
              </a:defRPr>
            </a:lvl1pPr>
            <a:lvl2pPr>
              <a:defRPr sz="2800">
                <a:solidFill>
                  <a:schemeClr val="tx1"/>
                </a:solidFill>
                <a:latin typeface="Arial" charset="0"/>
              </a:defRPr>
            </a:lvl2pPr>
            <a:lvl3pPr>
              <a:defRPr sz="2400">
                <a:solidFill>
                  <a:schemeClr val="tx1"/>
                </a:solidFill>
                <a:latin typeface="Arial" charset="0"/>
              </a:defRPr>
            </a:lvl3pPr>
            <a:lvl4pPr>
              <a:defRPr sz="2000">
                <a:solidFill>
                  <a:schemeClr val="tx1"/>
                </a:solidFill>
                <a:latin typeface="Arial" charset="0"/>
              </a:defRPr>
            </a:lvl4pPr>
            <a:lvl5pPr>
              <a:defRPr sz="2000">
                <a:solidFill>
                  <a:schemeClr val="tx1"/>
                </a:solidFill>
                <a:latin typeface="Arial" charset="0"/>
              </a:defRPr>
            </a:lvl5pPr>
            <a:lvl6pPr eaLnBrk="0" hangingPunct="0">
              <a:defRPr sz="2000">
                <a:solidFill>
                  <a:schemeClr val="tx1"/>
                </a:solidFill>
                <a:latin typeface="Arial" charset="0"/>
              </a:defRPr>
            </a:lvl6pPr>
            <a:lvl7pPr eaLnBrk="0" hangingPunct="0">
              <a:defRPr sz="2000">
                <a:solidFill>
                  <a:schemeClr val="tx1"/>
                </a:solidFill>
                <a:latin typeface="Arial" charset="0"/>
              </a:defRPr>
            </a:lvl7pPr>
            <a:lvl8pPr eaLnBrk="0" hangingPunct="0">
              <a:defRPr sz="2000">
                <a:solidFill>
                  <a:schemeClr val="tx1"/>
                </a:solidFill>
                <a:latin typeface="Arial" charset="0"/>
              </a:defRPr>
            </a:lvl8pPr>
            <a:lvl9pPr eaLnBrk="0" hangingPunct="0">
              <a:defRPr sz="2000">
                <a:solidFill>
                  <a:schemeClr val="tx1"/>
                </a:solidFill>
                <a:latin typeface="Arial" charset="0"/>
              </a:defRPr>
            </a:lvl9pPr>
          </a:lstStyle>
          <a:p>
            <a:pPr eaLnBrk="0" hangingPunct="0"/>
            <a:r>
              <a:rPr lang="en-US" altLang="en-US" sz="1400">
                <a:latin typeface="Times New Roman" pitchFamily="18" charset="0"/>
              </a:rPr>
              <a:t>g4</a:t>
            </a:r>
          </a:p>
        </p:txBody>
      </p:sp>
      <p:sp>
        <p:nvSpPr>
          <p:cNvPr id="21" name="Text Box 95"/>
          <p:cNvSpPr txBox="1">
            <a:spLocks noChangeArrowheads="1"/>
          </p:cNvSpPr>
          <p:nvPr/>
        </p:nvSpPr>
        <p:spPr bwMode="auto">
          <a:xfrm>
            <a:off x="2754680" y="2057400"/>
            <a:ext cx="313906"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Arial" charset="0"/>
              </a:defRPr>
            </a:lvl1pPr>
            <a:lvl2pPr>
              <a:defRPr sz="2800">
                <a:solidFill>
                  <a:schemeClr val="tx1"/>
                </a:solidFill>
                <a:latin typeface="Arial" charset="0"/>
              </a:defRPr>
            </a:lvl2pPr>
            <a:lvl3pPr>
              <a:defRPr sz="2400">
                <a:solidFill>
                  <a:schemeClr val="tx1"/>
                </a:solidFill>
                <a:latin typeface="Arial" charset="0"/>
              </a:defRPr>
            </a:lvl3pPr>
            <a:lvl4pPr>
              <a:defRPr sz="2000">
                <a:solidFill>
                  <a:schemeClr val="tx1"/>
                </a:solidFill>
                <a:latin typeface="Arial" charset="0"/>
              </a:defRPr>
            </a:lvl4pPr>
            <a:lvl5pPr>
              <a:defRPr sz="2000">
                <a:solidFill>
                  <a:schemeClr val="tx1"/>
                </a:solidFill>
                <a:latin typeface="Arial" charset="0"/>
              </a:defRPr>
            </a:lvl5pPr>
            <a:lvl6pPr eaLnBrk="0" hangingPunct="0">
              <a:defRPr sz="2000">
                <a:solidFill>
                  <a:schemeClr val="tx1"/>
                </a:solidFill>
                <a:latin typeface="Arial" charset="0"/>
              </a:defRPr>
            </a:lvl6pPr>
            <a:lvl7pPr eaLnBrk="0" hangingPunct="0">
              <a:defRPr sz="2000">
                <a:solidFill>
                  <a:schemeClr val="tx1"/>
                </a:solidFill>
                <a:latin typeface="Arial" charset="0"/>
              </a:defRPr>
            </a:lvl7pPr>
            <a:lvl8pPr eaLnBrk="0" hangingPunct="0">
              <a:defRPr sz="2000">
                <a:solidFill>
                  <a:schemeClr val="tx1"/>
                </a:solidFill>
                <a:latin typeface="Arial" charset="0"/>
              </a:defRPr>
            </a:lvl8pPr>
            <a:lvl9pPr eaLnBrk="0" hangingPunct="0">
              <a:defRPr sz="2000">
                <a:solidFill>
                  <a:schemeClr val="tx1"/>
                </a:solidFill>
                <a:latin typeface="Arial" charset="0"/>
              </a:defRPr>
            </a:lvl9pPr>
          </a:lstStyle>
          <a:p>
            <a:pPr eaLnBrk="0" hangingPunct="0"/>
            <a:r>
              <a:rPr lang="en-US" altLang="en-US" sz="1400">
                <a:latin typeface="Times New Roman" pitchFamily="18" charset="0"/>
              </a:rPr>
              <a:t>g3</a:t>
            </a:r>
          </a:p>
        </p:txBody>
      </p:sp>
      <p:sp>
        <p:nvSpPr>
          <p:cNvPr id="22" name="Text Box 96"/>
          <p:cNvSpPr txBox="1">
            <a:spLocks noChangeArrowheads="1"/>
          </p:cNvSpPr>
          <p:nvPr/>
        </p:nvSpPr>
        <p:spPr bwMode="auto">
          <a:xfrm>
            <a:off x="2743200" y="2606675"/>
            <a:ext cx="396513"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charset="0"/>
              </a:defRPr>
            </a:lvl1pPr>
            <a:lvl2pPr>
              <a:defRPr sz="2800">
                <a:solidFill>
                  <a:schemeClr val="tx1"/>
                </a:solidFill>
                <a:latin typeface="Arial" charset="0"/>
              </a:defRPr>
            </a:lvl2pPr>
            <a:lvl3pPr>
              <a:defRPr sz="2400">
                <a:solidFill>
                  <a:schemeClr val="tx1"/>
                </a:solidFill>
                <a:latin typeface="Arial" charset="0"/>
              </a:defRPr>
            </a:lvl3pPr>
            <a:lvl4pPr>
              <a:defRPr sz="2000">
                <a:solidFill>
                  <a:schemeClr val="tx1"/>
                </a:solidFill>
                <a:latin typeface="Arial" charset="0"/>
              </a:defRPr>
            </a:lvl4pPr>
            <a:lvl5pPr>
              <a:defRPr sz="2000">
                <a:solidFill>
                  <a:schemeClr val="tx1"/>
                </a:solidFill>
                <a:latin typeface="Arial" charset="0"/>
              </a:defRPr>
            </a:lvl5pPr>
            <a:lvl6pPr eaLnBrk="0" hangingPunct="0">
              <a:defRPr sz="2000">
                <a:solidFill>
                  <a:schemeClr val="tx1"/>
                </a:solidFill>
                <a:latin typeface="Arial" charset="0"/>
              </a:defRPr>
            </a:lvl6pPr>
            <a:lvl7pPr eaLnBrk="0" hangingPunct="0">
              <a:defRPr sz="2000">
                <a:solidFill>
                  <a:schemeClr val="tx1"/>
                </a:solidFill>
                <a:latin typeface="Arial" charset="0"/>
              </a:defRPr>
            </a:lvl7pPr>
            <a:lvl8pPr eaLnBrk="0" hangingPunct="0">
              <a:defRPr sz="2000">
                <a:solidFill>
                  <a:schemeClr val="tx1"/>
                </a:solidFill>
                <a:latin typeface="Arial" charset="0"/>
              </a:defRPr>
            </a:lvl8pPr>
            <a:lvl9pPr eaLnBrk="0" hangingPunct="0">
              <a:defRPr sz="2000">
                <a:solidFill>
                  <a:schemeClr val="tx1"/>
                </a:solidFill>
                <a:latin typeface="Arial" charset="0"/>
              </a:defRPr>
            </a:lvl9pPr>
          </a:lstStyle>
          <a:p>
            <a:pPr eaLnBrk="0" hangingPunct="0"/>
            <a:r>
              <a:rPr lang="en-US" altLang="en-US" sz="1400" dirty="0">
                <a:latin typeface="Times New Roman" pitchFamily="18" charset="0"/>
              </a:rPr>
              <a:t>g2</a:t>
            </a:r>
          </a:p>
          <a:p>
            <a:pPr eaLnBrk="0" hangingPunct="0"/>
            <a:endParaRPr lang="en-US" altLang="en-US" sz="1400" dirty="0">
              <a:latin typeface="Times New Roman" pitchFamily="18" charset="0"/>
            </a:endParaRPr>
          </a:p>
        </p:txBody>
      </p:sp>
      <p:sp>
        <p:nvSpPr>
          <p:cNvPr id="23" name="Text Box 97"/>
          <p:cNvSpPr txBox="1">
            <a:spLocks noChangeArrowheads="1"/>
          </p:cNvSpPr>
          <p:nvPr/>
        </p:nvSpPr>
        <p:spPr bwMode="auto">
          <a:xfrm>
            <a:off x="3594516" y="3475038"/>
            <a:ext cx="59752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Arial" charset="0"/>
              </a:defRPr>
            </a:lvl1pPr>
            <a:lvl2pPr>
              <a:defRPr sz="2800">
                <a:solidFill>
                  <a:schemeClr val="tx1"/>
                </a:solidFill>
                <a:latin typeface="Arial" charset="0"/>
              </a:defRPr>
            </a:lvl2pPr>
            <a:lvl3pPr>
              <a:defRPr sz="2400">
                <a:solidFill>
                  <a:schemeClr val="tx1"/>
                </a:solidFill>
                <a:latin typeface="Arial" charset="0"/>
              </a:defRPr>
            </a:lvl3pPr>
            <a:lvl4pPr>
              <a:defRPr sz="2000">
                <a:solidFill>
                  <a:schemeClr val="tx1"/>
                </a:solidFill>
                <a:latin typeface="Arial" charset="0"/>
              </a:defRPr>
            </a:lvl4pPr>
            <a:lvl5pPr>
              <a:defRPr sz="2000">
                <a:solidFill>
                  <a:schemeClr val="tx1"/>
                </a:solidFill>
                <a:latin typeface="Arial" charset="0"/>
              </a:defRPr>
            </a:lvl5pPr>
            <a:lvl6pPr eaLnBrk="0" hangingPunct="0">
              <a:defRPr sz="2000">
                <a:solidFill>
                  <a:schemeClr val="tx1"/>
                </a:solidFill>
                <a:latin typeface="Arial" charset="0"/>
              </a:defRPr>
            </a:lvl6pPr>
            <a:lvl7pPr eaLnBrk="0" hangingPunct="0">
              <a:defRPr sz="2000">
                <a:solidFill>
                  <a:schemeClr val="tx1"/>
                </a:solidFill>
                <a:latin typeface="Arial" charset="0"/>
              </a:defRPr>
            </a:lvl7pPr>
            <a:lvl8pPr eaLnBrk="0" hangingPunct="0">
              <a:defRPr sz="2000">
                <a:solidFill>
                  <a:schemeClr val="tx1"/>
                </a:solidFill>
                <a:latin typeface="Arial" charset="0"/>
              </a:defRPr>
            </a:lvl8pPr>
            <a:lvl9pPr eaLnBrk="0" hangingPunct="0">
              <a:defRPr sz="2000">
                <a:solidFill>
                  <a:schemeClr val="tx1"/>
                </a:solidFill>
                <a:latin typeface="Arial" charset="0"/>
              </a:defRPr>
            </a:lvl9pPr>
          </a:lstStyle>
          <a:p>
            <a:pPr eaLnBrk="0" hangingPunct="0"/>
            <a:r>
              <a:rPr lang="en-US" altLang="en-US" sz="1400">
                <a:latin typeface="Times New Roman" pitchFamily="18" charset="0"/>
              </a:rPr>
              <a:t>Mosfet</a:t>
            </a:r>
          </a:p>
        </p:txBody>
      </p:sp>
      <p:sp>
        <p:nvSpPr>
          <p:cNvPr id="24" name="Freeform 98"/>
          <p:cNvSpPr>
            <a:spLocks/>
          </p:cNvSpPr>
          <p:nvPr/>
        </p:nvSpPr>
        <p:spPr bwMode="auto">
          <a:xfrm>
            <a:off x="911170" y="3352800"/>
            <a:ext cx="1871045" cy="558800"/>
          </a:xfrm>
          <a:custGeom>
            <a:avLst/>
            <a:gdLst>
              <a:gd name="T0" fmla="*/ 0 w 2544"/>
              <a:gd name="T1" fmla="*/ 2147483647 h 864"/>
              <a:gd name="T2" fmla="*/ 2147483647 w 2544"/>
              <a:gd name="T3" fmla="*/ 2147483647 h 864"/>
              <a:gd name="T4" fmla="*/ 2147483647 w 2544"/>
              <a:gd name="T5" fmla="*/ 0 h 864"/>
              <a:gd name="T6" fmla="*/ 0 60000 65536"/>
              <a:gd name="T7" fmla="*/ 0 60000 65536"/>
              <a:gd name="T8" fmla="*/ 0 60000 65536"/>
              <a:gd name="T9" fmla="*/ 0 w 2544"/>
              <a:gd name="T10" fmla="*/ 0 h 864"/>
              <a:gd name="T11" fmla="*/ 2544 w 2544"/>
              <a:gd name="T12" fmla="*/ 864 h 864"/>
            </a:gdLst>
            <a:ahLst/>
            <a:cxnLst>
              <a:cxn ang="T6">
                <a:pos x="T0" y="T1"/>
              </a:cxn>
              <a:cxn ang="T7">
                <a:pos x="T2" y="T3"/>
              </a:cxn>
              <a:cxn ang="T8">
                <a:pos x="T4" y="T5"/>
              </a:cxn>
            </a:cxnLst>
            <a:rect l="T9" t="T10" r="T11" b="T12"/>
            <a:pathLst>
              <a:path w="2544" h="864">
                <a:moveTo>
                  <a:pt x="0" y="864"/>
                </a:moveTo>
                <a:cubicBezTo>
                  <a:pt x="244" y="672"/>
                  <a:pt x="488" y="480"/>
                  <a:pt x="912" y="336"/>
                </a:cubicBezTo>
                <a:cubicBezTo>
                  <a:pt x="1336" y="192"/>
                  <a:pt x="2232" y="56"/>
                  <a:pt x="2544"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25" name="Line 99"/>
          <p:cNvSpPr>
            <a:spLocks noChangeShapeType="1"/>
          </p:cNvSpPr>
          <p:nvPr/>
        </p:nvSpPr>
        <p:spPr bwMode="auto">
          <a:xfrm>
            <a:off x="3646834" y="2792413"/>
            <a:ext cx="1377" cy="18573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6" name="Text Box 100"/>
          <p:cNvSpPr txBox="1">
            <a:spLocks noChangeArrowheads="1"/>
          </p:cNvSpPr>
          <p:nvPr/>
        </p:nvSpPr>
        <p:spPr bwMode="auto">
          <a:xfrm>
            <a:off x="3645458" y="2262188"/>
            <a:ext cx="476366"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Arial" charset="0"/>
              </a:defRPr>
            </a:lvl1pPr>
            <a:lvl2pPr>
              <a:defRPr sz="2800">
                <a:solidFill>
                  <a:schemeClr val="tx1"/>
                </a:solidFill>
                <a:latin typeface="Arial" charset="0"/>
              </a:defRPr>
            </a:lvl2pPr>
            <a:lvl3pPr>
              <a:defRPr sz="2400">
                <a:solidFill>
                  <a:schemeClr val="tx1"/>
                </a:solidFill>
                <a:latin typeface="Arial" charset="0"/>
              </a:defRPr>
            </a:lvl3pPr>
            <a:lvl4pPr>
              <a:defRPr sz="2000">
                <a:solidFill>
                  <a:schemeClr val="tx1"/>
                </a:solidFill>
                <a:latin typeface="Arial" charset="0"/>
              </a:defRPr>
            </a:lvl4pPr>
            <a:lvl5pPr>
              <a:defRPr sz="2000">
                <a:solidFill>
                  <a:schemeClr val="tx1"/>
                </a:solidFill>
                <a:latin typeface="Arial" charset="0"/>
              </a:defRPr>
            </a:lvl5pPr>
            <a:lvl6pPr eaLnBrk="0" hangingPunct="0">
              <a:defRPr sz="2000">
                <a:solidFill>
                  <a:schemeClr val="tx1"/>
                </a:solidFill>
                <a:latin typeface="Arial" charset="0"/>
              </a:defRPr>
            </a:lvl6pPr>
            <a:lvl7pPr eaLnBrk="0" hangingPunct="0">
              <a:defRPr sz="2000">
                <a:solidFill>
                  <a:schemeClr val="tx1"/>
                </a:solidFill>
                <a:latin typeface="Arial" charset="0"/>
              </a:defRPr>
            </a:lvl7pPr>
            <a:lvl8pPr eaLnBrk="0" hangingPunct="0">
              <a:defRPr sz="2000">
                <a:solidFill>
                  <a:schemeClr val="tx1"/>
                </a:solidFill>
                <a:latin typeface="Arial" charset="0"/>
              </a:defRPr>
            </a:lvl8pPr>
            <a:lvl9pPr eaLnBrk="0" hangingPunct="0">
              <a:defRPr sz="2000">
                <a:solidFill>
                  <a:schemeClr val="tx1"/>
                </a:solidFill>
                <a:latin typeface="Arial" charset="0"/>
              </a:defRPr>
            </a:lvl9pPr>
          </a:lstStyle>
          <a:p>
            <a:pPr eaLnBrk="0" hangingPunct="0"/>
            <a:r>
              <a:rPr lang="en-US" altLang="en-US" sz="1400">
                <a:latin typeface="Times New Roman" pitchFamily="18" charset="0"/>
              </a:rPr>
              <a:t>drain</a:t>
            </a:r>
          </a:p>
        </p:txBody>
      </p:sp>
      <p:sp>
        <p:nvSpPr>
          <p:cNvPr id="27" name="Text Box 101"/>
          <p:cNvSpPr txBox="1">
            <a:spLocks noChangeArrowheads="1"/>
          </p:cNvSpPr>
          <p:nvPr/>
        </p:nvSpPr>
        <p:spPr bwMode="auto">
          <a:xfrm>
            <a:off x="2971800" y="2743200"/>
            <a:ext cx="41716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Arial" charset="0"/>
              </a:defRPr>
            </a:lvl1pPr>
            <a:lvl2pPr>
              <a:defRPr sz="2800">
                <a:solidFill>
                  <a:schemeClr val="tx1"/>
                </a:solidFill>
                <a:latin typeface="Arial" charset="0"/>
              </a:defRPr>
            </a:lvl2pPr>
            <a:lvl3pPr>
              <a:defRPr sz="2400">
                <a:solidFill>
                  <a:schemeClr val="tx1"/>
                </a:solidFill>
                <a:latin typeface="Arial" charset="0"/>
              </a:defRPr>
            </a:lvl3pPr>
            <a:lvl4pPr>
              <a:defRPr sz="2000">
                <a:solidFill>
                  <a:schemeClr val="tx1"/>
                </a:solidFill>
                <a:latin typeface="Arial" charset="0"/>
              </a:defRPr>
            </a:lvl4pPr>
            <a:lvl5pPr>
              <a:defRPr sz="2000">
                <a:solidFill>
                  <a:schemeClr val="tx1"/>
                </a:solidFill>
                <a:latin typeface="Arial" charset="0"/>
              </a:defRPr>
            </a:lvl5pPr>
            <a:lvl6pPr eaLnBrk="0" hangingPunct="0">
              <a:defRPr sz="2000">
                <a:solidFill>
                  <a:schemeClr val="tx1"/>
                </a:solidFill>
                <a:latin typeface="Arial" charset="0"/>
              </a:defRPr>
            </a:lvl6pPr>
            <a:lvl7pPr eaLnBrk="0" hangingPunct="0">
              <a:defRPr sz="2000">
                <a:solidFill>
                  <a:schemeClr val="tx1"/>
                </a:solidFill>
                <a:latin typeface="Arial" charset="0"/>
              </a:defRPr>
            </a:lvl7pPr>
            <a:lvl8pPr eaLnBrk="0" hangingPunct="0">
              <a:defRPr sz="2000">
                <a:solidFill>
                  <a:schemeClr val="tx1"/>
                </a:solidFill>
                <a:latin typeface="Arial" charset="0"/>
              </a:defRPr>
            </a:lvl8pPr>
            <a:lvl9pPr eaLnBrk="0" hangingPunct="0">
              <a:defRPr sz="2000">
                <a:solidFill>
                  <a:schemeClr val="tx1"/>
                </a:solidFill>
                <a:latin typeface="Arial" charset="0"/>
              </a:defRPr>
            </a:lvl9pPr>
          </a:lstStyle>
          <a:p>
            <a:pPr eaLnBrk="0" hangingPunct="0"/>
            <a:r>
              <a:rPr lang="en-US" altLang="en-US" sz="1400" dirty="0">
                <a:latin typeface="Times New Roman" pitchFamily="18" charset="0"/>
              </a:rPr>
              <a:t>gate</a:t>
            </a:r>
          </a:p>
        </p:txBody>
      </p:sp>
      <p:sp>
        <p:nvSpPr>
          <p:cNvPr id="28" name="Text Box 102"/>
          <p:cNvSpPr txBox="1">
            <a:spLocks noChangeArrowheads="1"/>
          </p:cNvSpPr>
          <p:nvPr/>
        </p:nvSpPr>
        <p:spPr bwMode="auto">
          <a:xfrm>
            <a:off x="3656472" y="3176588"/>
            <a:ext cx="56310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Arial" charset="0"/>
              </a:defRPr>
            </a:lvl1pPr>
            <a:lvl2pPr>
              <a:defRPr sz="2800">
                <a:solidFill>
                  <a:schemeClr val="tx1"/>
                </a:solidFill>
                <a:latin typeface="Arial" charset="0"/>
              </a:defRPr>
            </a:lvl2pPr>
            <a:lvl3pPr>
              <a:defRPr sz="2400">
                <a:solidFill>
                  <a:schemeClr val="tx1"/>
                </a:solidFill>
                <a:latin typeface="Arial" charset="0"/>
              </a:defRPr>
            </a:lvl3pPr>
            <a:lvl4pPr>
              <a:defRPr sz="2000">
                <a:solidFill>
                  <a:schemeClr val="tx1"/>
                </a:solidFill>
                <a:latin typeface="Arial" charset="0"/>
              </a:defRPr>
            </a:lvl4pPr>
            <a:lvl5pPr>
              <a:defRPr sz="2000">
                <a:solidFill>
                  <a:schemeClr val="tx1"/>
                </a:solidFill>
                <a:latin typeface="Arial" charset="0"/>
              </a:defRPr>
            </a:lvl5pPr>
            <a:lvl6pPr eaLnBrk="0" hangingPunct="0">
              <a:defRPr sz="2000">
                <a:solidFill>
                  <a:schemeClr val="tx1"/>
                </a:solidFill>
                <a:latin typeface="Arial" charset="0"/>
              </a:defRPr>
            </a:lvl6pPr>
            <a:lvl7pPr eaLnBrk="0" hangingPunct="0">
              <a:defRPr sz="2000">
                <a:solidFill>
                  <a:schemeClr val="tx1"/>
                </a:solidFill>
                <a:latin typeface="Arial" charset="0"/>
              </a:defRPr>
            </a:lvl7pPr>
            <a:lvl8pPr eaLnBrk="0" hangingPunct="0">
              <a:defRPr sz="2000">
                <a:solidFill>
                  <a:schemeClr val="tx1"/>
                </a:solidFill>
                <a:latin typeface="Arial" charset="0"/>
              </a:defRPr>
            </a:lvl8pPr>
            <a:lvl9pPr eaLnBrk="0" hangingPunct="0">
              <a:defRPr sz="2000">
                <a:solidFill>
                  <a:schemeClr val="tx1"/>
                </a:solidFill>
                <a:latin typeface="Arial" charset="0"/>
              </a:defRPr>
            </a:lvl9pPr>
          </a:lstStyle>
          <a:p>
            <a:pPr eaLnBrk="0" hangingPunct="0"/>
            <a:r>
              <a:rPr lang="en-US" altLang="en-US" sz="1400">
                <a:latin typeface="Times New Roman" pitchFamily="18" charset="0"/>
              </a:rPr>
              <a:t>source</a:t>
            </a:r>
          </a:p>
        </p:txBody>
      </p:sp>
      <p:sp>
        <p:nvSpPr>
          <p:cNvPr id="29" name="Freeform 103"/>
          <p:cNvSpPr>
            <a:spLocks/>
          </p:cNvSpPr>
          <p:nvPr/>
        </p:nvSpPr>
        <p:spPr bwMode="auto">
          <a:xfrm>
            <a:off x="3646834" y="2646363"/>
            <a:ext cx="123910" cy="160337"/>
          </a:xfrm>
          <a:custGeom>
            <a:avLst/>
            <a:gdLst>
              <a:gd name="T0" fmla="*/ 0 w 96"/>
              <a:gd name="T1" fmla="*/ 2147483647 h 96"/>
              <a:gd name="T2" fmla="*/ 2147483647 w 96"/>
              <a:gd name="T3" fmla="*/ 2147483647 h 96"/>
              <a:gd name="T4" fmla="*/ 2147483647 w 96"/>
              <a:gd name="T5" fmla="*/ 0 h 96"/>
              <a:gd name="T6" fmla="*/ 0 60000 65536"/>
              <a:gd name="T7" fmla="*/ 0 60000 65536"/>
              <a:gd name="T8" fmla="*/ 0 60000 65536"/>
              <a:gd name="T9" fmla="*/ 0 w 96"/>
              <a:gd name="T10" fmla="*/ 0 h 96"/>
              <a:gd name="T11" fmla="*/ 96 w 96"/>
              <a:gd name="T12" fmla="*/ 96 h 96"/>
            </a:gdLst>
            <a:ahLst/>
            <a:cxnLst>
              <a:cxn ang="T6">
                <a:pos x="T0" y="T1"/>
              </a:cxn>
              <a:cxn ang="T7">
                <a:pos x="T2" y="T3"/>
              </a:cxn>
              <a:cxn ang="T8">
                <a:pos x="T4" y="T5"/>
              </a:cxn>
            </a:cxnLst>
            <a:rect l="T9" t="T10" r="T11" b="T12"/>
            <a:pathLst>
              <a:path w="96" h="96">
                <a:moveTo>
                  <a:pt x="0" y="96"/>
                </a:moveTo>
                <a:lnTo>
                  <a:pt x="96" y="96"/>
                </a:lnTo>
                <a:lnTo>
                  <a:pt x="96" y="0"/>
                </a:ln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30" name="Freeform 104"/>
          <p:cNvSpPr>
            <a:spLocks/>
          </p:cNvSpPr>
          <p:nvPr/>
        </p:nvSpPr>
        <p:spPr bwMode="auto">
          <a:xfrm>
            <a:off x="3646834" y="2935288"/>
            <a:ext cx="123910" cy="241300"/>
          </a:xfrm>
          <a:custGeom>
            <a:avLst/>
            <a:gdLst>
              <a:gd name="T0" fmla="*/ 0 w 96"/>
              <a:gd name="T1" fmla="*/ 0 h 144"/>
              <a:gd name="T2" fmla="*/ 2147483647 w 96"/>
              <a:gd name="T3" fmla="*/ 0 h 144"/>
              <a:gd name="T4" fmla="*/ 2147483647 w 96"/>
              <a:gd name="T5" fmla="*/ 2147483647 h 144"/>
              <a:gd name="T6" fmla="*/ 0 60000 65536"/>
              <a:gd name="T7" fmla="*/ 0 60000 65536"/>
              <a:gd name="T8" fmla="*/ 0 60000 65536"/>
              <a:gd name="T9" fmla="*/ 0 w 96"/>
              <a:gd name="T10" fmla="*/ 0 h 144"/>
              <a:gd name="T11" fmla="*/ 96 w 96"/>
              <a:gd name="T12" fmla="*/ 144 h 144"/>
            </a:gdLst>
            <a:ahLst/>
            <a:cxnLst>
              <a:cxn ang="T6">
                <a:pos x="T0" y="T1"/>
              </a:cxn>
              <a:cxn ang="T7">
                <a:pos x="T2" y="T3"/>
              </a:cxn>
              <a:cxn ang="T8">
                <a:pos x="T4" y="T5"/>
              </a:cxn>
            </a:cxnLst>
            <a:rect l="T9" t="T10" r="T11" b="T12"/>
            <a:pathLst>
              <a:path w="96" h="144">
                <a:moveTo>
                  <a:pt x="0" y="0"/>
                </a:moveTo>
                <a:lnTo>
                  <a:pt x="96" y="0"/>
                </a:lnTo>
                <a:lnTo>
                  <a:pt x="96" y="144"/>
                </a:ln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31" name="Line 105"/>
          <p:cNvSpPr>
            <a:spLocks noChangeShapeType="1"/>
          </p:cNvSpPr>
          <p:nvPr/>
        </p:nvSpPr>
        <p:spPr bwMode="auto">
          <a:xfrm>
            <a:off x="3583502" y="2794000"/>
            <a:ext cx="1377" cy="16033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2" name="Line 106"/>
          <p:cNvSpPr>
            <a:spLocks noChangeShapeType="1"/>
          </p:cNvSpPr>
          <p:nvPr/>
        </p:nvSpPr>
        <p:spPr bwMode="auto">
          <a:xfrm flipH="1">
            <a:off x="3459592" y="2879725"/>
            <a:ext cx="123910" cy="15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3" name="Line 82"/>
          <p:cNvSpPr>
            <a:spLocks noChangeShapeType="1"/>
          </p:cNvSpPr>
          <p:nvPr/>
        </p:nvSpPr>
        <p:spPr bwMode="auto">
          <a:xfrm rot="16200000">
            <a:off x="6081610" y="2903585"/>
            <a:ext cx="0" cy="216843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4" name="Line 83"/>
          <p:cNvSpPr>
            <a:spLocks noChangeShapeType="1"/>
          </p:cNvSpPr>
          <p:nvPr/>
        </p:nvSpPr>
        <p:spPr bwMode="auto">
          <a:xfrm flipH="1" flipV="1">
            <a:off x="4997395" y="1662113"/>
            <a:ext cx="0" cy="2325687"/>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5" name="Text Box 87"/>
          <p:cNvSpPr txBox="1">
            <a:spLocks noChangeArrowheads="1"/>
          </p:cNvSpPr>
          <p:nvPr/>
        </p:nvSpPr>
        <p:spPr bwMode="auto">
          <a:xfrm rot="16200000" flipV="1">
            <a:off x="4798957" y="2133361"/>
            <a:ext cx="396875" cy="79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10800000" vert="eaVert" wrap="none">
            <a:spAutoFit/>
          </a:bodyPr>
          <a:lstStyle>
            <a:lvl1pPr>
              <a:defRPr sz="3200">
                <a:solidFill>
                  <a:schemeClr val="tx1"/>
                </a:solidFill>
                <a:latin typeface="Arial" charset="0"/>
              </a:defRPr>
            </a:lvl1pPr>
            <a:lvl2pPr>
              <a:defRPr sz="2800">
                <a:solidFill>
                  <a:schemeClr val="tx1"/>
                </a:solidFill>
                <a:latin typeface="Arial" charset="0"/>
              </a:defRPr>
            </a:lvl2pPr>
            <a:lvl3pPr>
              <a:defRPr sz="2400">
                <a:solidFill>
                  <a:schemeClr val="tx1"/>
                </a:solidFill>
                <a:latin typeface="Arial" charset="0"/>
              </a:defRPr>
            </a:lvl3pPr>
            <a:lvl4pPr>
              <a:defRPr sz="2000">
                <a:solidFill>
                  <a:schemeClr val="tx1"/>
                </a:solidFill>
                <a:latin typeface="Arial" charset="0"/>
              </a:defRPr>
            </a:lvl4pPr>
            <a:lvl5pPr>
              <a:defRPr sz="2000">
                <a:solidFill>
                  <a:schemeClr val="tx1"/>
                </a:solidFill>
                <a:latin typeface="Arial" charset="0"/>
              </a:defRPr>
            </a:lvl5pPr>
            <a:lvl6pPr eaLnBrk="0" hangingPunct="0">
              <a:defRPr sz="2000">
                <a:solidFill>
                  <a:schemeClr val="tx1"/>
                </a:solidFill>
                <a:latin typeface="Arial" charset="0"/>
              </a:defRPr>
            </a:lvl6pPr>
            <a:lvl7pPr eaLnBrk="0" hangingPunct="0">
              <a:defRPr sz="2000">
                <a:solidFill>
                  <a:schemeClr val="tx1"/>
                </a:solidFill>
                <a:latin typeface="Arial" charset="0"/>
              </a:defRPr>
            </a:lvl7pPr>
            <a:lvl8pPr eaLnBrk="0" hangingPunct="0">
              <a:defRPr sz="2000">
                <a:solidFill>
                  <a:schemeClr val="tx1"/>
                </a:solidFill>
                <a:latin typeface="Arial" charset="0"/>
              </a:defRPr>
            </a:lvl8pPr>
            <a:lvl9pPr eaLnBrk="0" hangingPunct="0">
              <a:defRPr sz="2000">
                <a:solidFill>
                  <a:schemeClr val="tx1"/>
                </a:solidFill>
                <a:latin typeface="Arial" charset="0"/>
              </a:defRPr>
            </a:lvl9pPr>
          </a:lstStyle>
          <a:p>
            <a:pPr eaLnBrk="0" hangingPunct="0"/>
            <a:endParaRPr lang="en-US" altLang="en-US" sz="1400">
              <a:latin typeface="Times New Roman" pitchFamily="18" charset="0"/>
            </a:endParaRPr>
          </a:p>
        </p:txBody>
      </p:sp>
      <p:sp>
        <p:nvSpPr>
          <p:cNvPr id="36" name="Text Box 88"/>
          <p:cNvSpPr txBox="1">
            <a:spLocks noChangeArrowheads="1"/>
          </p:cNvSpPr>
          <p:nvPr/>
        </p:nvSpPr>
        <p:spPr bwMode="auto">
          <a:xfrm rot="16200000" flipV="1">
            <a:off x="6922444" y="3150575"/>
            <a:ext cx="400110" cy="537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10800000" vert="eaVert" wrap="square">
            <a:spAutoFit/>
          </a:bodyPr>
          <a:lstStyle>
            <a:lvl1pPr>
              <a:defRPr sz="3200">
                <a:solidFill>
                  <a:schemeClr val="tx1"/>
                </a:solidFill>
                <a:latin typeface="Arial" charset="0"/>
              </a:defRPr>
            </a:lvl1pPr>
            <a:lvl2pPr>
              <a:defRPr sz="2800">
                <a:solidFill>
                  <a:schemeClr val="tx1"/>
                </a:solidFill>
                <a:latin typeface="Arial" charset="0"/>
              </a:defRPr>
            </a:lvl2pPr>
            <a:lvl3pPr>
              <a:defRPr sz="2400">
                <a:solidFill>
                  <a:schemeClr val="tx1"/>
                </a:solidFill>
                <a:latin typeface="Arial" charset="0"/>
              </a:defRPr>
            </a:lvl3pPr>
            <a:lvl4pPr>
              <a:defRPr sz="2000">
                <a:solidFill>
                  <a:schemeClr val="tx1"/>
                </a:solidFill>
                <a:latin typeface="Arial" charset="0"/>
              </a:defRPr>
            </a:lvl4pPr>
            <a:lvl5pPr>
              <a:defRPr sz="2000">
                <a:solidFill>
                  <a:schemeClr val="tx1"/>
                </a:solidFill>
                <a:latin typeface="Arial" charset="0"/>
              </a:defRPr>
            </a:lvl5pPr>
            <a:lvl6pPr eaLnBrk="0" hangingPunct="0">
              <a:defRPr sz="2000">
                <a:solidFill>
                  <a:schemeClr val="tx1"/>
                </a:solidFill>
                <a:latin typeface="Arial" charset="0"/>
              </a:defRPr>
            </a:lvl6pPr>
            <a:lvl7pPr eaLnBrk="0" hangingPunct="0">
              <a:defRPr sz="2000">
                <a:solidFill>
                  <a:schemeClr val="tx1"/>
                </a:solidFill>
                <a:latin typeface="Arial" charset="0"/>
              </a:defRPr>
            </a:lvl7pPr>
            <a:lvl8pPr eaLnBrk="0" hangingPunct="0">
              <a:defRPr sz="2000">
                <a:solidFill>
                  <a:schemeClr val="tx1"/>
                </a:solidFill>
                <a:latin typeface="Arial" charset="0"/>
              </a:defRPr>
            </a:lvl8pPr>
            <a:lvl9pPr eaLnBrk="0" hangingPunct="0">
              <a:defRPr sz="2000">
                <a:solidFill>
                  <a:schemeClr val="tx1"/>
                </a:solidFill>
                <a:latin typeface="Arial" charset="0"/>
              </a:defRPr>
            </a:lvl9pPr>
          </a:lstStyle>
          <a:p>
            <a:pPr eaLnBrk="0" hangingPunct="0"/>
            <a:r>
              <a:rPr lang="en-US" altLang="en-US" sz="1400" dirty="0">
                <a:latin typeface="Times New Roman" pitchFamily="18" charset="0"/>
              </a:rPr>
              <a:t>g1</a:t>
            </a:r>
          </a:p>
        </p:txBody>
      </p:sp>
      <p:sp>
        <p:nvSpPr>
          <p:cNvPr id="37" name="Text Box 89"/>
          <p:cNvSpPr txBox="1">
            <a:spLocks noChangeArrowheads="1"/>
          </p:cNvSpPr>
          <p:nvPr/>
        </p:nvSpPr>
        <p:spPr bwMode="auto">
          <a:xfrm rot="16200000" flipV="1">
            <a:off x="6992858" y="2649045"/>
            <a:ext cx="396875" cy="356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10800000" vert="eaVert">
            <a:spAutoFit/>
          </a:bodyPr>
          <a:lstStyle>
            <a:lvl1pPr>
              <a:defRPr sz="3200">
                <a:solidFill>
                  <a:schemeClr val="tx1"/>
                </a:solidFill>
                <a:latin typeface="Arial" charset="0"/>
              </a:defRPr>
            </a:lvl1pPr>
            <a:lvl2pPr>
              <a:defRPr sz="2800">
                <a:solidFill>
                  <a:schemeClr val="tx1"/>
                </a:solidFill>
                <a:latin typeface="Arial" charset="0"/>
              </a:defRPr>
            </a:lvl2pPr>
            <a:lvl3pPr>
              <a:defRPr sz="2400">
                <a:solidFill>
                  <a:schemeClr val="tx1"/>
                </a:solidFill>
                <a:latin typeface="Arial" charset="0"/>
              </a:defRPr>
            </a:lvl3pPr>
            <a:lvl4pPr>
              <a:defRPr sz="2000">
                <a:solidFill>
                  <a:schemeClr val="tx1"/>
                </a:solidFill>
                <a:latin typeface="Arial" charset="0"/>
              </a:defRPr>
            </a:lvl4pPr>
            <a:lvl5pPr>
              <a:defRPr sz="2000">
                <a:solidFill>
                  <a:schemeClr val="tx1"/>
                </a:solidFill>
                <a:latin typeface="Arial" charset="0"/>
              </a:defRPr>
            </a:lvl5pPr>
            <a:lvl6pPr eaLnBrk="0" hangingPunct="0">
              <a:defRPr sz="2000">
                <a:solidFill>
                  <a:schemeClr val="tx1"/>
                </a:solidFill>
                <a:latin typeface="Arial" charset="0"/>
              </a:defRPr>
            </a:lvl6pPr>
            <a:lvl7pPr eaLnBrk="0" hangingPunct="0">
              <a:defRPr sz="2000">
                <a:solidFill>
                  <a:schemeClr val="tx1"/>
                </a:solidFill>
                <a:latin typeface="Arial" charset="0"/>
              </a:defRPr>
            </a:lvl7pPr>
            <a:lvl8pPr eaLnBrk="0" hangingPunct="0">
              <a:defRPr sz="2000">
                <a:solidFill>
                  <a:schemeClr val="tx1"/>
                </a:solidFill>
                <a:latin typeface="Arial" charset="0"/>
              </a:defRPr>
            </a:lvl8pPr>
            <a:lvl9pPr eaLnBrk="0" hangingPunct="0">
              <a:defRPr sz="2000">
                <a:solidFill>
                  <a:schemeClr val="tx1"/>
                </a:solidFill>
                <a:latin typeface="Arial" charset="0"/>
              </a:defRPr>
            </a:lvl9pPr>
          </a:lstStyle>
          <a:p>
            <a:pPr eaLnBrk="0" hangingPunct="0"/>
            <a:endParaRPr lang="en-US" altLang="en-US" sz="1400">
              <a:latin typeface="Times New Roman" pitchFamily="18" charset="0"/>
            </a:endParaRPr>
          </a:p>
        </p:txBody>
      </p:sp>
      <p:sp>
        <p:nvSpPr>
          <p:cNvPr id="38" name="Text Box 90"/>
          <p:cNvSpPr txBox="1">
            <a:spLocks noChangeArrowheads="1"/>
          </p:cNvSpPr>
          <p:nvPr/>
        </p:nvSpPr>
        <p:spPr bwMode="auto">
          <a:xfrm rot="16200000" flipV="1">
            <a:off x="6672757" y="2230199"/>
            <a:ext cx="396875" cy="79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10800000" vert="eaVert" wrap="none">
            <a:spAutoFit/>
          </a:bodyPr>
          <a:lstStyle>
            <a:lvl1pPr>
              <a:defRPr sz="3200">
                <a:solidFill>
                  <a:schemeClr val="tx1"/>
                </a:solidFill>
                <a:latin typeface="Arial" charset="0"/>
              </a:defRPr>
            </a:lvl1pPr>
            <a:lvl2pPr>
              <a:defRPr sz="2800">
                <a:solidFill>
                  <a:schemeClr val="tx1"/>
                </a:solidFill>
                <a:latin typeface="Arial" charset="0"/>
              </a:defRPr>
            </a:lvl2pPr>
            <a:lvl3pPr>
              <a:defRPr sz="2400">
                <a:solidFill>
                  <a:schemeClr val="tx1"/>
                </a:solidFill>
                <a:latin typeface="Arial" charset="0"/>
              </a:defRPr>
            </a:lvl3pPr>
            <a:lvl4pPr>
              <a:defRPr sz="2000">
                <a:solidFill>
                  <a:schemeClr val="tx1"/>
                </a:solidFill>
                <a:latin typeface="Arial" charset="0"/>
              </a:defRPr>
            </a:lvl4pPr>
            <a:lvl5pPr>
              <a:defRPr sz="2000">
                <a:solidFill>
                  <a:schemeClr val="tx1"/>
                </a:solidFill>
                <a:latin typeface="Arial" charset="0"/>
              </a:defRPr>
            </a:lvl5pPr>
            <a:lvl6pPr eaLnBrk="0" hangingPunct="0">
              <a:defRPr sz="2000">
                <a:solidFill>
                  <a:schemeClr val="tx1"/>
                </a:solidFill>
                <a:latin typeface="Arial" charset="0"/>
              </a:defRPr>
            </a:lvl6pPr>
            <a:lvl7pPr eaLnBrk="0" hangingPunct="0">
              <a:defRPr sz="2000">
                <a:solidFill>
                  <a:schemeClr val="tx1"/>
                </a:solidFill>
                <a:latin typeface="Arial" charset="0"/>
              </a:defRPr>
            </a:lvl7pPr>
            <a:lvl8pPr eaLnBrk="0" hangingPunct="0">
              <a:defRPr sz="2000">
                <a:solidFill>
                  <a:schemeClr val="tx1"/>
                </a:solidFill>
                <a:latin typeface="Arial" charset="0"/>
              </a:defRPr>
            </a:lvl8pPr>
            <a:lvl9pPr eaLnBrk="0" hangingPunct="0">
              <a:defRPr sz="2000">
                <a:solidFill>
                  <a:schemeClr val="tx1"/>
                </a:solidFill>
                <a:latin typeface="Arial" charset="0"/>
              </a:defRPr>
            </a:lvl9pPr>
          </a:lstStyle>
          <a:p>
            <a:pPr eaLnBrk="0" hangingPunct="0"/>
            <a:endParaRPr lang="en-US" altLang="en-US" sz="1400">
              <a:latin typeface="Times New Roman" pitchFamily="18" charset="0"/>
            </a:endParaRPr>
          </a:p>
        </p:txBody>
      </p:sp>
      <p:sp>
        <p:nvSpPr>
          <p:cNvPr id="39" name="Text Box 91"/>
          <p:cNvSpPr txBox="1">
            <a:spLocks noChangeArrowheads="1"/>
          </p:cNvSpPr>
          <p:nvPr/>
        </p:nvSpPr>
        <p:spPr bwMode="auto">
          <a:xfrm rot="16200000" flipV="1">
            <a:off x="6767754" y="1582499"/>
            <a:ext cx="396875" cy="79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10800000" vert="eaVert" wrap="none">
            <a:spAutoFit/>
          </a:bodyPr>
          <a:lstStyle>
            <a:lvl1pPr>
              <a:defRPr sz="3200">
                <a:solidFill>
                  <a:schemeClr val="tx1"/>
                </a:solidFill>
                <a:latin typeface="Arial" charset="0"/>
              </a:defRPr>
            </a:lvl1pPr>
            <a:lvl2pPr>
              <a:defRPr sz="2800">
                <a:solidFill>
                  <a:schemeClr val="tx1"/>
                </a:solidFill>
                <a:latin typeface="Arial" charset="0"/>
              </a:defRPr>
            </a:lvl2pPr>
            <a:lvl3pPr>
              <a:defRPr sz="2400">
                <a:solidFill>
                  <a:schemeClr val="tx1"/>
                </a:solidFill>
                <a:latin typeface="Arial" charset="0"/>
              </a:defRPr>
            </a:lvl3pPr>
            <a:lvl4pPr>
              <a:defRPr sz="2000">
                <a:solidFill>
                  <a:schemeClr val="tx1"/>
                </a:solidFill>
                <a:latin typeface="Arial" charset="0"/>
              </a:defRPr>
            </a:lvl4pPr>
            <a:lvl5pPr>
              <a:defRPr sz="2000">
                <a:solidFill>
                  <a:schemeClr val="tx1"/>
                </a:solidFill>
                <a:latin typeface="Arial" charset="0"/>
              </a:defRPr>
            </a:lvl5pPr>
            <a:lvl6pPr eaLnBrk="0" hangingPunct="0">
              <a:defRPr sz="2000">
                <a:solidFill>
                  <a:schemeClr val="tx1"/>
                </a:solidFill>
                <a:latin typeface="Arial" charset="0"/>
              </a:defRPr>
            </a:lvl6pPr>
            <a:lvl7pPr eaLnBrk="0" hangingPunct="0">
              <a:defRPr sz="2000">
                <a:solidFill>
                  <a:schemeClr val="tx1"/>
                </a:solidFill>
                <a:latin typeface="Arial" charset="0"/>
              </a:defRPr>
            </a:lvl7pPr>
            <a:lvl8pPr eaLnBrk="0" hangingPunct="0">
              <a:defRPr sz="2000">
                <a:solidFill>
                  <a:schemeClr val="tx1"/>
                </a:solidFill>
                <a:latin typeface="Arial" charset="0"/>
              </a:defRPr>
            </a:lvl8pPr>
            <a:lvl9pPr eaLnBrk="0" hangingPunct="0">
              <a:defRPr sz="2000">
                <a:solidFill>
                  <a:schemeClr val="tx1"/>
                </a:solidFill>
                <a:latin typeface="Arial" charset="0"/>
              </a:defRPr>
            </a:lvl9pPr>
          </a:lstStyle>
          <a:p>
            <a:pPr eaLnBrk="0" hangingPunct="0"/>
            <a:endParaRPr lang="en-US" altLang="en-US" sz="1400">
              <a:latin typeface="Times New Roman" pitchFamily="18" charset="0"/>
            </a:endParaRPr>
          </a:p>
        </p:txBody>
      </p:sp>
      <p:sp>
        <p:nvSpPr>
          <p:cNvPr id="40" name="Text Box 92"/>
          <p:cNvSpPr txBox="1">
            <a:spLocks noChangeArrowheads="1"/>
          </p:cNvSpPr>
          <p:nvPr/>
        </p:nvSpPr>
        <p:spPr bwMode="auto">
          <a:xfrm>
            <a:off x="4924425" y="1295400"/>
            <a:ext cx="21064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Arial" charset="0"/>
              </a:defRPr>
            </a:lvl1pPr>
            <a:lvl2pPr>
              <a:defRPr sz="2800">
                <a:solidFill>
                  <a:schemeClr val="tx1"/>
                </a:solidFill>
                <a:latin typeface="Arial" charset="0"/>
              </a:defRPr>
            </a:lvl2pPr>
            <a:lvl3pPr>
              <a:defRPr sz="2400">
                <a:solidFill>
                  <a:schemeClr val="tx1"/>
                </a:solidFill>
                <a:latin typeface="Arial" charset="0"/>
              </a:defRPr>
            </a:lvl3pPr>
            <a:lvl4pPr>
              <a:defRPr sz="2000">
                <a:solidFill>
                  <a:schemeClr val="tx1"/>
                </a:solidFill>
                <a:latin typeface="Arial" charset="0"/>
              </a:defRPr>
            </a:lvl4pPr>
            <a:lvl5pPr>
              <a:defRPr sz="2000">
                <a:solidFill>
                  <a:schemeClr val="tx1"/>
                </a:solidFill>
                <a:latin typeface="Arial" charset="0"/>
              </a:defRPr>
            </a:lvl5pPr>
            <a:lvl6pPr eaLnBrk="0" hangingPunct="0">
              <a:defRPr sz="2000">
                <a:solidFill>
                  <a:schemeClr val="tx1"/>
                </a:solidFill>
                <a:latin typeface="Arial" charset="0"/>
              </a:defRPr>
            </a:lvl6pPr>
            <a:lvl7pPr eaLnBrk="0" hangingPunct="0">
              <a:defRPr sz="2000">
                <a:solidFill>
                  <a:schemeClr val="tx1"/>
                </a:solidFill>
                <a:latin typeface="Arial" charset="0"/>
              </a:defRPr>
            </a:lvl7pPr>
            <a:lvl8pPr eaLnBrk="0" hangingPunct="0">
              <a:defRPr sz="2000">
                <a:solidFill>
                  <a:schemeClr val="tx1"/>
                </a:solidFill>
                <a:latin typeface="Arial" charset="0"/>
              </a:defRPr>
            </a:lvl8pPr>
            <a:lvl9pPr eaLnBrk="0" hangingPunct="0">
              <a:defRPr sz="2000">
                <a:solidFill>
                  <a:schemeClr val="tx1"/>
                </a:solidFill>
                <a:latin typeface="Arial" charset="0"/>
              </a:defRPr>
            </a:lvl9pPr>
          </a:lstStyle>
          <a:p>
            <a:pPr eaLnBrk="0" hangingPunct="0"/>
            <a:r>
              <a:rPr lang="en-US" altLang="en-US" sz="1400">
                <a:latin typeface="Times New Roman" pitchFamily="18" charset="0"/>
              </a:rPr>
              <a:t>I</a:t>
            </a:r>
          </a:p>
        </p:txBody>
      </p:sp>
      <p:sp>
        <p:nvSpPr>
          <p:cNvPr id="41" name="Text Box 93"/>
          <p:cNvSpPr txBox="1">
            <a:spLocks noChangeArrowheads="1"/>
          </p:cNvSpPr>
          <p:nvPr/>
        </p:nvSpPr>
        <p:spPr bwMode="auto">
          <a:xfrm>
            <a:off x="7320025" y="3908425"/>
            <a:ext cx="271226"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Arial" charset="0"/>
              </a:defRPr>
            </a:lvl1pPr>
            <a:lvl2pPr>
              <a:defRPr sz="2800">
                <a:solidFill>
                  <a:schemeClr val="tx1"/>
                </a:solidFill>
                <a:latin typeface="Arial" charset="0"/>
              </a:defRPr>
            </a:lvl2pPr>
            <a:lvl3pPr>
              <a:defRPr sz="2400">
                <a:solidFill>
                  <a:schemeClr val="tx1"/>
                </a:solidFill>
                <a:latin typeface="Arial" charset="0"/>
              </a:defRPr>
            </a:lvl3pPr>
            <a:lvl4pPr>
              <a:defRPr sz="2000">
                <a:solidFill>
                  <a:schemeClr val="tx1"/>
                </a:solidFill>
                <a:latin typeface="Arial" charset="0"/>
              </a:defRPr>
            </a:lvl4pPr>
            <a:lvl5pPr>
              <a:defRPr sz="2000">
                <a:solidFill>
                  <a:schemeClr val="tx1"/>
                </a:solidFill>
                <a:latin typeface="Arial" charset="0"/>
              </a:defRPr>
            </a:lvl5pPr>
            <a:lvl6pPr eaLnBrk="0" hangingPunct="0">
              <a:defRPr sz="2000">
                <a:solidFill>
                  <a:schemeClr val="tx1"/>
                </a:solidFill>
                <a:latin typeface="Arial" charset="0"/>
              </a:defRPr>
            </a:lvl6pPr>
            <a:lvl7pPr eaLnBrk="0" hangingPunct="0">
              <a:defRPr sz="2000">
                <a:solidFill>
                  <a:schemeClr val="tx1"/>
                </a:solidFill>
                <a:latin typeface="Arial" charset="0"/>
              </a:defRPr>
            </a:lvl7pPr>
            <a:lvl8pPr eaLnBrk="0" hangingPunct="0">
              <a:defRPr sz="2000">
                <a:solidFill>
                  <a:schemeClr val="tx1"/>
                </a:solidFill>
                <a:latin typeface="Arial" charset="0"/>
              </a:defRPr>
            </a:lvl8pPr>
            <a:lvl9pPr eaLnBrk="0" hangingPunct="0">
              <a:defRPr sz="2000">
                <a:solidFill>
                  <a:schemeClr val="tx1"/>
                </a:solidFill>
                <a:latin typeface="Arial" charset="0"/>
              </a:defRPr>
            </a:lvl9pPr>
          </a:lstStyle>
          <a:p>
            <a:pPr eaLnBrk="0" hangingPunct="0"/>
            <a:r>
              <a:rPr lang="en-US" altLang="en-US" sz="1400">
                <a:latin typeface="Times New Roman" pitchFamily="18" charset="0"/>
              </a:rPr>
              <a:t>V</a:t>
            </a:r>
          </a:p>
        </p:txBody>
      </p:sp>
      <p:sp>
        <p:nvSpPr>
          <p:cNvPr id="42" name="Text Box 94"/>
          <p:cNvSpPr txBox="1">
            <a:spLocks noChangeArrowheads="1"/>
          </p:cNvSpPr>
          <p:nvPr/>
        </p:nvSpPr>
        <p:spPr bwMode="auto">
          <a:xfrm>
            <a:off x="6858000" y="1600200"/>
            <a:ext cx="313906"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Arial" charset="0"/>
              </a:defRPr>
            </a:lvl1pPr>
            <a:lvl2pPr>
              <a:defRPr sz="2800">
                <a:solidFill>
                  <a:schemeClr val="tx1"/>
                </a:solidFill>
                <a:latin typeface="Arial" charset="0"/>
              </a:defRPr>
            </a:lvl2pPr>
            <a:lvl3pPr>
              <a:defRPr sz="2400">
                <a:solidFill>
                  <a:schemeClr val="tx1"/>
                </a:solidFill>
                <a:latin typeface="Arial" charset="0"/>
              </a:defRPr>
            </a:lvl3pPr>
            <a:lvl4pPr>
              <a:defRPr sz="2000">
                <a:solidFill>
                  <a:schemeClr val="tx1"/>
                </a:solidFill>
                <a:latin typeface="Arial" charset="0"/>
              </a:defRPr>
            </a:lvl4pPr>
            <a:lvl5pPr>
              <a:defRPr sz="2000">
                <a:solidFill>
                  <a:schemeClr val="tx1"/>
                </a:solidFill>
                <a:latin typeface="Arial" charset="0"/>
              </a:defRPr>
            </a:lvl5pPr>
            <a:lvl6pPr eaLnBrk="0" hangingPunct="0">
              <a:defRPr sz="2000">
                <a:solidFill>
                  <a:schemeClr val="tx1"/>
                </a:solidFill>
                <a:latin typeface="Arial" charset="0"/>
              </a:defRPr>
            </a:lvl6pPr>
            <a:lvl7pPr eaLnBrk="0" hangingPunct="0">
              <a:defRPr sz="2000">
                <a:solidFill>
                  <a:schemeClr val="tx1"/>
                </a:solidFill>
                <a:latin typeface="Arial" charset="0"/>
              </a:defRPr>
            </a:lvl7pPr>
            <a:lvl8pPr eaLnBrk="0" hangingPunct="0">
              <a:defRPr sz="2000">
                <a:solidFill>
                  <a:schemeClr val="tx1"/>
                </a:solidFill>
                <a:latin typeface="Arial" charset="0"/>
              </a:defRPr>
            </a:lvl8pPr>
            <a:lvl9pPr eaLnBrk="0" hangingPunct="0">
              <a:defRPr sz="2000">
                <a:solidFill>
                  <a:schemeClr val="tx1"/>
                </a:solidFill>
                <a:latin typeface="Arial" charset="0"/>
              </a:defRPr>
            </a:lvl9pPr>
          </a:lstStyle>
          <a:p>
            <a:pPr eaLnBrk="0" hangingPunct="0"/>
            <a:r>
              <a:rPr lang="en-US" altLang="en-US" sz="1400" dirty="0">
                <a:latin typeface="Times New Roman" pitchFamily="18" charset="0"/>
              </a:rPr>
              <a:t>g4</a:t>
            </a:r>
          </a:p>
        </p:txBody>
      </p:sp>
      <p:sp>
        <p:nvSpPr>
          <p:cNvPr id="43" name="Text Box 95"/>
          <p:cNvSpPr txBox="1">
            <a:spLocks noChangeArrowheads="1"/>
          </p:cNvSpPr>
          <p:nvPr/>
        </p:nvSpPr>
        <p:spPr bwMode="auto">
          <a:xfrm>
            <a:off x="6840905" y="2133600"/>
            <a:ext cx="313906"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Arial" charset="0"/>
              </a:defRPr>
            </a:lvl1pPr>
            <a:lvl2pPr>
              <a:defRPr sz="2800">
                <a:solidFill>
                  <a:schemeClr val="tx1"/>
                </a:solidFill>
                <a:latin typeface="Arial" charset="0"/>
              </a:defRPr>
            </a:lvl2pPr>
            <a:lvl3pPr>
              <a:defRPr sz="2400">
                <a:solidFill>
                  <a:schemeClr val="tx1"/>
                </a:solidFill>
                <a:latin typeface="Arial" charset="0"/>
              </a:defRPr>
            </a:lvl3pPr>
            <a:lvl4pPr>
              <a:defRPr sz="2000">
                <a:solidFill>
                  <a:schemeClr val="tx1"/>
                </a:solidFill>
                <a:latin typeface="Arial" charset="0"/>
              </a:defRPr>
            </a:lvl4pPr>
            <a:lvl5pPr>
              <a:defRPr sz="2000">
                <a:solidFill>
                  <a:schemeClr val="tx1"/>
                </a:solidFill>
                <a:latin typeface="Arial" charset="0"/>
              </a:defRPr>
            </a:lvl5pPr>
            <a:lvl6pPr eaLnBrk="0" hangingPunct="0">
              <a:defRPr sz="2000">
                <a:solidFill>
                  <a:schemeClr val="tx1"/>
                </a:solidFill>
                <a:latin typeface="Arial" charset="0"/>
              </a:defRPr>
            </a:lvl6pPr>
            <a:lvl7pPr eaLnBrk="0" hangingPunct="0">
              <a:defRPr sz="2000">
                <a:solidFill>
                  <a:schemeClr val="tx1"/>
                </a:solidFill>
                <a:latin typeface="Arial" charset="0"/>
              </a:defRPr>
            </a:lvl7pPr>
            <a:lvl8pPr eaLnBrk="0" hangingPunct="0">
              <a:defRPr sz="2000">
                <a:solidFill>
                  <a:schemeClr val="tx1"/>
                </a:solidFill>
                <a:latin typeface="Arial" charset="0"/>
              </a:defRPr>
            </a:lvl8pPr>
            <a:lvl9pPr eaLnBrk="0" hangingPunct="0">
              <a:defRPr sz="2000">
                <a:solidFill>
                  <a:schemeClr val="tx1"/>
                </a:solidFill>
                <a:latin typeface="Arial" charset="0"/>
              </a:defRPr>
            </a:lvl9pPr>
          </a:lstStyle>
          <a:p>
            <a:pPr eaLnBrk="0" hangingPunct="0"/>
            <a:r>
              <a:rPr lang="en-US" altLang="en-US" sz="1400">
                <a:latin typeface="Times New Roman" pitchFamily="18" charset="0"/>
              </a:rPr>
              <a:t>g3</a:t>
            </a:r>
          </a:p>
        </p:txBody>
      </p:sp>
      <p:sp>
        <p:nvSpPr>
          <p:cNvPr id="44" name="Text Box 96"/>
          <p:cNvSpPr txBox="1">
            <a:spLocks noChangeArrowheads="1"/>
          </p:cNvSpPr>
          <p:nvPr/>
        </p:nvSpPr>
        <p:spPr bwMode="auto">
          <a:xfrm>
            <a:off x="6829425" y="2682875"/>
            <a:ext cx="396513"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charset="0"/>
              </a:defRPr>
            </a:lvl1pPr>
            <a:lvl2pPr>
              <a:defRPr sz="2800">
                <a:solidFill>
                  <a:schemeClr val="tx1"/>
                </a:solidFill>
                <a:latin typeface="Arial" charset="0"/>
              </a:defRPr>
            </a:lvl2pPr>
            <a:lvl3pPr>
              <a:defRPr sz="2400">
                <a:solidFill>
                  <a:schemeClr val="tx1"/>
                </a:solidFill>
                <a:latin typeface="Arial" charset="0"/>
              </a:defRPr>
            </a:lvl3pPr>
            <a:lvl4pPr>
              <a:defRPr sz="2000">
                <a:solidFill>
                  <a:schemeClr val="tx1"/>
                </a:solidFill>
                <a:latin typeface="Arial" charset="0"/>
              </a:defRPr>
            </a:lvl4pPr>
            <a:lvl5pPr>
              <a:defRPr sz="2000">
                <a:solidFill>
                  <a:schemeClr val="tx1"/>
                </a:solidFill>
                <a:latin typeface="Arial" charset="0"/>
              </a:defRPr>
            </a:lvl5pPr>
            <a:lvl6pPr eaLnBrk="0" hangingPunct="0">
              <a:defRPr sz="2000">
                <a:solidFill>
                  <a:schemeClr val="tx1"/>
                </a:solidFill>
                <a:latin typeface="Arial" charset="0"/>
              </a:defRPr>
            </a:lvl6pPr>
            <a:lvl7pPr eaLnBrk="0" hangingPunct="0">
              <a:defRPr sz="2000">
                <a:solidFill>
                  <a:schemeClr val="tx1"/>
                </a:solidFill>
                <a:latin typeface="Arial" charset="0"/>
              </a:defRPr>
            </a:lvl7pPr>
            <a:lvl8pPr eaLnBrk="0" hangingPunct="0">
              <a:defRPr sz="2000">
                <a:solidFill>
                  <a:schemeClr val="tx1"/>
                </a:solidFill>
                <a:latin typeface="Arial" charset="0"/>
              </a:defRPr>
            </a:lvl8pPr>
            <a:lvl9pPr eaLnBrk="0" hangingPunct="0">
              <a:defRPr sz="2000">
                <a:solidFill>
                  <a:schemeClr val="tx1"/>
                </a:solidFill>
                <a:latin typeface="Arial" charset="0"/>
              </a:defRPr>
            </a:lvl9pPr>
          </a:lstStyle>
          <a:p>
            <a:pPr eaLnBrk="0" hangingPunct="0"/>
            <a:r>
              <a:rPr lang="en-US" altLang="en-US" sz="1400" dirty="0">
                <a:latin typeface="Times New Roman" pitchFamily="18" charset="0"/>
              </a:rPr>
              <a:t>g2</a:t>
            </a:r>
          </a:p>
          <a:p>
            <a:pPr eaLnBrk="0" hangingPunct="0"/>
            <a:endParaRPr lang="en-US" altLang="en-US" sz="1400" dirty="0">
              <a:latin typeface="Times New Roman" pitchFamily="18" charset="0"/>
            </a:endParaRPr>
          </a:p>
        </p:txBody>
      </p:sp>
      <p:sp>
        <p:nvSpPr>
          <p:cNvPr id="45" name="Text Box 97"/>
          <p:cNvSpPr txBox="1">
            <a:spLocks noChangeArrowheads="1"/>
          </p:cNvSpPr>
          <p:nvPr/>
        </p:nvSpPr>
        <p:spPr bwMode="auto">
          <a:xfrm>
            <a:off x="7680741" y="3551238"/>
            <a:ext cx="59752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Arial" charset="0"/>
              </a:defRPr>
            </a:lvl1pPr>
            <a:lvl2pPr>
              <a:defRPr sz="2800">
                <a:solidFill>
                  <a:schemeClr val="tx1"/>
                </a:solidFill>
                <a:latin typeface="Arial" charset="0"/>
              </a:defRPr>
            </a:lvl2pPr>
            <a:lvl3pPr>
              <a:defRPr sz="2400">
                <a:solidFill>
                  <a:schemeClr val="tx1"/>
                </a:solidFill>
                <a:latin typeface="Arial" charset="0"/>
              </a:defRPr>
            </a:lvl3pPr>
            <a:lvl4pPr>
              <a:defRPr sz="2000">
                <a:solidFill>
                  <a:schemeClr val="tx1"/>
                </a:solidFill>
                <a:latin typeface="Arial" charset="0"/>
              </a:defRPr>
            </a:lvl4pPr>
            <a:lvl5pPr>
              <a:defRPr sz="2000">
                <a:solidFill>
                  <a:schemeClr val="tx1"/>
                </a:solidFill>
                <a:latin typeface="Arial" charset="0"/>
              </a:defRPr>
            </a:lvl5pPr>
            <a:lvl6pPr eaLnBrk="0" hangingPunct="0">
              <a:defRPr sz="2000">
                <a:solidFill>
                  <a:schemeClr val="tx1"/>
                </a:solidFill>
                <a:latin typeface="Arial" charset="0"/>
              </a:defRPr>
            </a:lvl6pPr>
            <a:lvl7pPr eaLnBrk="0" hangingPunct="0">
              <a:defRPr sz="2000">
                <a:solidFill>
                  <a:schemeClr val="tx1"/>
                </a:solidFill>
                <a:latin typeface="Arial" charset="0"/>
              </a:defRPr>
            </a:lvl7pPr>
            <a:lvl8pPr eaLnBrk="0" hangingPunct="0">
              <a:defRPr sz="2000">
                <a:solidFill>
                  <a:schemeClr val="tx1"/>
                </a:solidFill>
                <a:latin typeface="Arial" charset="0"/>
              </a:defRPr>
            </a:lvl8pPr>
            <a:lvl9pPr eaLnBrk="0" hangingPunct="0">
              <a:defRPr sz="2000">
                <a:solidFill>
                  <a:schemeClr val="tx1"/>
                </a:solidFill>
                <a:latin typeface="Arial" charset="0"/>
              </a:defRPr>
            </a:lvl9pPr>
          </a:lstStyle>
          <a:p>
            <a:pPr eaLnBrk="0" hangingPunct="0"/>
            <a:r>
              <a:rPr lang="en-US" altLang="en-US" sz="1400">
                <a:latin typeface="Times New Roman" pitchFamily="18" charset="0"/>
              </a:rPr>
              <a:t>Mosfet</a:t>
            </a:r>
          </a:p>
        </p:txBody>
      </p:sp>
      <p:sp>
        <p:nvSpPr>
          <p:cNvPr id="46" name="Line 99"/>
          <p:cNvSpPr>
            <a:spLocks noChangeShapeType="1"/>
          </p:cNvSpPr>
          <p:nvPr/>
        </p:nvSpPr>
        <p:spPr bwMode="auto">
          <a:xfrm>
            <a:off x="7733059" y="2868613"/>
            <a:ext cx="1377" cy="18573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7" name="Text Box 100"/>
          <p:cNvSpPr txBox="1">
            <a:spLocks noChangeArrowheads="1"/>
          </p:cNvSpPr>
          <p:nvPr/>
        </p:nvSpPr>
        <p:spPr bwMode="auto">
          <a:xfrm>
            <a:off x="7731683" y="2338388"/>
            <a:ext cx="476366"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Arial" charset="0"/>
              </a:defRPr>
            </a:lvl1pPr>
            <a:lvl2pPr>
              <a:defRPr sz="2800">
                <a:solidFill>
                  <a:schemeClr val="tx1"/>
                </a:solidFill>
                <a:latin typeface="Arial" charset="0"/>
              </a:defRPr>
            </a:lvl2pPr>
            <a:lvl3pPr>
              <a:defRPr sz="2400">
                <a:solidFill>
                  <a:schemeClr val="tx1"/>
                </a:solidFill>
                <a:latin typeface="Arial" charset="0"/>
              </a:defRPr>
            </a:lvl3pPr>
            <a:lvl4pPr>
              <a:defRPr sz="2000">
                <a:solidFill>
                  <a:schemeClr val="tx1"/>
                </a:solidFill>
                <a:latin typeface="Arial" charset="0"/>
              </a:defRPr>
            </a:lvl4pPr>
            <a:lvl5pPr>
              <a:defRPr sz="2000">
                <a:solidFill>
                  <a:schemeClr val="tx1"/>
                </a:solidFill>
                <a:latin typeface="Arial" charset="0"/>
              </a:defRPr>
            </a:lvl5pPr>
            <a:lvl6pPr eaLnBrk="0" hangingPunct="0">
              <a:defRPr sz="2000">
                <a:solidFill>
                  <a:schemeClr val="tx1"/>
                </a:solidFill>
                <a:latin typeface="Arial" charset="0"/>
              </a:defRPr>
            </a:lvl6pPr>
            <a:lvl7pPr eaLnBrk="0" hangingPunct="0">
              <a:defRPr sz="2000">
                <a:solidFill>
                  <a:schemeClr val="tx1"/>
                </a:solidFill>
                <a:latin typeface="Arial" charset="0"/>
              </a:defRPr>
            </a:lvl7pPr>
            <a:lvl8pPr eaLnBrk="0" hangingPunct="0">
              <a:defRPr sz="2000">
                <a:solidFill>
                  <a:schemeClr val="tx1"/>
                </a:solidFill>
                <a:latin typeface="Arial" charset="0"/>
              </a:defRPr>
            </a:lvl8pPr>
            <a:lvl9pPr eaLnBrk="0" hangingPunct="0">
              <a:defRPr sz="2000">
                <a:solidFill>
                  <a:schemeClr val="tx1"/>
                </a:solidFill>
                <a:latin typeface="Arial" charset="0"/>
              </a:defRPr>
            </a:lvl9pPr>
          </a:lstStyle>
          <a:p>
            <a:pPr eaLnBrk="0" hangingPunct="0"/>
            <a:r>
              <a:rPr lang="en-US" altLang="en-US" sz="1400">
                <a:latin typeface="Times New Roman" pitchFamily="18" charset="0"/>
              </a:rPr>
              <a:t>drain</a:t>
            </a:r>
          </a:p>
        </p:txBody>
      </p:sp>
      <p:sp>
        <p:nvSpPr>
          <p:cNvPr id="48" name="Text Box 101"/>
          <p:cNvSpPr txBox="1">
            <a:spLocks noChangeArrowheads="1"/>
          </p:cNvSpPr>
          <p:nvPr/>
        </p:nvSpPr>
        <p:spPr bwMode="auto">
          <a:xfrm>
            <a:off x="7058025" y="2819400"/>
            <a:ext cx="41716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Arial" charset="0"/>
              </a:defRPr>
            </a:lvl1pPr>
            <a:lvl2pPr>
              <a:defRPr sz="2800">
                <a:solidFill>
                  <a:schemeClr val="tx1"/>
                </a:solidFill>
                <a:latin typeface="Arial" charset="0"/>
              </a:defRPr>
            </a:lvl2pPr>
            <a:lvl3pPr>
              <a:defRPr sz="2400">
                <a:solidFill>
                  <a:schemeClr val="tx1"/>
                </a:solidFill>
                <a:latin typeface="Arial" charset="0"/>
              </a:defRPr>
            </a:lvl3pPr>
            <a:lvl4pPr>
              <a:defRPr sz="2000">
                <a:solidFill>
                  <a:schemeClr val="tx1"/>
                </a:solidFill>
                <a:latin typeface="Arial" charset="0"/>
              </a:defRPr>
            </a:lvl4pPr>
            <a:lvl5pPr>
              <a:defRPr sz="2000">
                <a:solidFill>
                  <a:schemeClr val="tx1"/>
                </a:solidFill>
                <a:latin typeface="Arial" charset="0"/>
              </a:defRPr>
            </a:lvl5pPr>
            <a:lvl6pPr eaLnBrk="0" hangingPunct="0">
              <a:defRPr sz="2000">
                <a:solidFill>
                  <a:schemeClr val="tx1"/>
                </a:solidFill>
                <a:latin typeface="Arial" charset="0"/>
              </a:defRPr>
            </a:lvl6pPr>
            <a:lvl7pPr eaLnBrk="0" hangingPunct="0">
              <a:defRPr sz="2000">
                <a:solidFill>
                  <a:schemeClr val="tx1"/>
                </a:solidFill>
                <a:latin typeface="Arial" charset="0"/>
              </a:defRPr>
            </a:lvl7pPr>
            <a:lvl8pPr eaLnBrk="0" hangingPunct="0">
              <a:defRPr sz="2000">
                <a:solidFill>
                  <a:schemeClr val="tx1"/>
                </a:solidFill>
                <a:latin typeface="Arial" charset="0"/>
              </a:defRPr>
            </a:lvl8pPr>
            <a:lvl9pPr eaLnBrk="0" hangingPunct="0">
              <a:defRPr sz="2000">
                <a:solidFill>
                  <a:schemeClr val="tx1"/>
                </a:solidFill>
                <a:latin typeface="Arial" charset="0"/>
              </a:defRPr>
            </a:lvl9pPr>
          </a:lstStyle>
          <a:p>
            <a:pPr eaLnBrk="0" hangingPunct="0"/>
            <a:r>
              <a:rPr lang="en-US" altLang="en-US" sz="1400" dirty="0">
                <a:latin typeface="Times New Roman" pitchFamily="18" charset="0"/>
              </a:rPr>
              <a:t>gate</a:t>
            </a:r>
          </a:p>
        </p:txBody>
      </p:sp>
      <p:sp>
        <p:nvSpPr>
          <p:cNvPr id="49" name="Text Box 102"/>
          <p:cNvSpPr txBox="1">
            <a:spLocks noChangeArrowheads="1"/>
          </p:cNvSpPr>
          <p:nvPr/>
        </p:nvSpPr>
        <p:spPr bwMode="auto">
          <a:xfrm>
            <a:off x="7742697" y="3252788"/>
            <a:ext cx="56310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Arial" charset="0"/>
              </a:defRPr>
            </a:lvl1pPr>
            <a:lvl2pPr>
              <a:defRPr sz="2800">
                <a:solidFill>
                  <a:schemeClr val="tx1"/>
                </a:solidFill>
                <a:latin typeface="Arial" charset="0"/>
              </a:defRPr>
            </a:lvl2pPr>
            <a:lvl3pPr>
              <a:defRPr sz="2400">
                <a:solidFill>
                  <a:schemeClr val="tx1"/>
                </a:solidFill>
                <a:latin typeface="Arial" charset="0"/>
              </a:defRPr>
            </a:lvl3pPr>
            <a:lvl4pPr>
              <a:defRPr sz="2000">
                <a:solidFill>
                  <a:schemeClr val="tx1"/>
                </a:solidFill>
                <a:latin typeface="Arial" charset="0"/>
              </a:defRPr>
            </a:lvl4pPr>
            <a:lvl5pPr>
              <a:defRPr sz="2000">
                <a:solidFill>
                  <a:schemeClr val="tx1"/>
                </a:solidFill>
                <a:latin typeface="Arial" charset="0"/>
              </a:defRPr>
            </a:lvl5pPr>
            <a:lvl6pPr eaLnBrk="0" hangingPunct="0">
              <a:defRPr sz="2000">
                <a:solidFill>
                  <a:schemeClr val="tx1"/>
                </a:solidFill>
                <a:latin typeface="Arial" charset="0"/>
              </a:defRPr>
            </a:lvl6pPr>
            <a:lvl7pPr eaLnBrk="0" hangingPunct="0">
              <a:defRPr sz="2000">
                <a:solidFill>
                  <a:schemeClr val="tx1"/>
                </a:solidFill>
                <a:latin typeface="Arial" charset="0"/>
              </a:defRPr>
            </a:lvl7pPr>
            <a:lvl8pPr eaLnBrk="0" hangingPunct="0">
              <a:defRPr sz="2000">
                <a:solidFill>
                  <a:schemeClr val="tx1"/>
                </a:solidFill>
                <a:latin typeface="Arial" charset="0"/>
              </a:defRPr>
            </a:lvl8pPr>
            <a:lvl9pPr eaLnBrk="0" hangingPunct="0">
              <a:defRPr sz="2000">
                <a:solidFill>
                  <a:schemeClr val="tx1"/>
                </a:solidFill>
                <a:latin typeface="Arial" charset="0"/>
              </a:defRPr>
            </a:lvl9pPr>
          </a:lstStyle>
          <a:p>
            <a:pPr eaLnBrk="0" hangingPunct="0"/>
            <a:r>
              <a:rPr lang="en-US" altLang="en-US" sz="1400">
                <a:latin typeface="Times New Roman" pitchFamily="18" charset="0"/>
              </a:rPr>
              <a:t>source</a:t>
            </a:r>
          </a:p>
        </p:txBody>
      </p:sp>
      <p:sp>
        <p:nvSpPr>
          <p:cNvPr id="50" name="Freeform 103"/>
          <p:cNvSpPr>
            <a:spLocks/>
          </p:cNvSpPr>
          <p:nvPr/>
        </p:nvSpPr>
        <p:spPr bwMode="auto">
          <a:xfrm>
            <a:off x="7733059" y="2722563"/>
            <a:ext cx="123910" cy="160337"/>
          </a:xfrm>
          <a:custGeom>
            <a:avLst/>
            <a:gdLst>
              <a:gd name="T0" fmla="*/ 0 w 96"/>
              <a:gd name="T1" fmla="*/ 2147483647 h 96"/>
              <a:gd name="T2" fmla="*/ 2147483647 w 96"/>
              <a:gd name="T3" fmla="*/ 2147483647 h 96"/>
              <a:gd name="T4" fmla="*/ 2147483647 w 96"/>
              <a:gd name="T5" fmla="*/ 0 h 96"/>
              <a:gd name="T6" fmla="*/ 0 60000 65536"/>
              <a:gd name="T7" fmla="*/ 0 60000 65536"/>
              <a:gd name="T8" fmla="*/ 0 60000 65536"/>
              <a:gd name="T9" fmla="*/ 0 w 96"/>
              <a:gd name="T10" fmla="*/ 0 h 96"/>
              <a:gd name="T11" fmla="*/ 96 w 96"/>
              <a:gd name="T12" fmla="*/ 96 h 96"/>
            </a:gdLst>
            <a:ahLst/>
            <a:cxnLst>
              <a:cxn ang="T6">
                <a:pos x="T0" y="T1"/>
              </a:cxn>
              <a:cxn ang="T7">
                <a:pos x="T2" y="T3"/>
              </a:cxn>
              <a:cxn ang="T8">
                <a:pos x="T4" y="T5"/>
              </a:cxn>
            </a:cxnLst>
            <a:rect l="T9" t="T10" r="T11" b="T12"/>
            <a:pathLst>
              <a:path w="96" h="96">
                <a:moveTo>
                  <a:pt x="0" y="96"/>
                </a:moveTo>
                <a:lnTo>
                  <a:pt x="96" y="96"/>
                </a:lnTo>
                <a:lnTo>
                  <a:pt x="96" y="0"/>
                </a:ln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51" name="Freeform 104"/>
          <p:cNvSpPr>
            <a:spLocks/>
          </p:cNvSpPr>
          <p:nvPr/>
        </p:nvSpPr>
        <p:spPr bwMode="auto">
          <a:xfrm>
            <a:off x="7733059" y="3011488"/>
            <a:ext cx="123910" cy="241300"/>
          </a:xfrm>
          <a:custGeom>
            <a:avLst/>
            <a:gdLst>
              <a:gd name="T0" fmla="*/ 0 w 96"/>
              <a:gd name="T1" fmla="*/ 0 h 144"/>
              <a:gd name="T2" fmla="*/ 2147483647 w 96"/>
              <a:gd name="T3" fmla="*/ 0 h 144"/>
              <a:gd name="T4" fmla="*/ 2147483647 w 96"/>
              <a:gd name="T5" fmla="*/ 2147483647 h 144"/>
              <a:gd name="T6" fmla="*/ 0 60000 65536"/>
              <a:gd name="T7" fmla="*/ 0 60000 65536"/>
              <a:gd name="T8" fmla="*/ 0 60000 65536"/>
              <a:gd name="T9" fmla="*/ 0 w 96"/>
              <a:gd name="T10" fmla="*/ 0 h 144"/>
              <a:gd name="T11" fmla="*/ 96 w 96"/>
              <a:gd name="T12" fmla="*/ 144 h 144"/>
            </a:gdLst>
            <a:ahLst/>
            <a:cxnLst>
              <a:cxn ang="T6">
                <a:pos x="T0" y="T1"/>
              </a:cxn>
              <a:cxn ang="T7">
                <a:pos x="T2" y="T3"/>
              </a:cxn>
              <a:cxn ang="T8">
                <a:pos x="T4" y="T5"/>
              </a:cxn>
            </a:cxnLst>
            <a:rect l="T9" t="T10" r="T11" b="T12"/>
            <a:pathLst>
              <a:path w="96" h="144">
                <a:moveTo>
                  <a:pt x="0" y="0"/>
                </a:moveTo>
                <a:lnTo>
                  <a:pt x="96" y="0"/>
                </a:lnTo>
                <a:lnTo>
                  <a:pt x="96" y="144"/>
                </a:ln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52" name="Line 105"/>
          <p:cNvSpPr>
            <a:spLocks noChangeShapeType="1"/>
          </p:cNvSpPr>
          <p:nvPr/>
        </p:nvSpPr>
        <p:spPr bwMode="auto">
          <a:xfrm>
            <a:off x="7669727" y="2870200"/>
            <a:ext cx="1377" cy="16033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 name="Line 106"/>
          <p:cNvSpPr>
            <a:spLocks noChangeShapeType="1"/>
          </p:cNvSpPr>
          <p:nvPr/>
        </p:nvSpPr>
        <p:spPr bwMode="auto">
          <a:xfrm flipH="1">
            <a:off x="7545817" y="2955925"/>
            <a:ext cx="123910" cy="15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cxnSp>
        <p:nvCxnSpPr>
          <p:cNvPr id="54" name="Straight Connector 53"/>
          <p:cNvCxnSpPr/>
          <p:nvPr/>
        </p:nvCxnSpPr>
        <p:spPr>
          <a:xfrm>
            <a:off x="4997394" y="1905000"/>
            <a:ext cx="183203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a:off x="5029200" y="2362200"/>
            <a:ext cx="183203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a:off x="5015336" y="2895600"/>
            <a:ext cx="183203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5018567" y="3429000"/>
            <a:ext cx="183203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910428" y="4343400"/>
            <a:ext cx="2229285" cy="369332"/>
          </a:xfrm>
          <a:prstGeom prst="rect">
            <a:avLst/>
          </a:prstGeom>
          <a:noFill/>
        </p:spPr>
        <p:txBody>
          <a:bodyPr wrap="square" rtlCol="0">
            <a:spAutoFit/>
          </a:bodyPr>
          <a:lstStyle/>
          <a:p>
            <a:r>
              <a:rPr lang="en-US" dirty="0" smtClean="0">
                <a:latin typeface="Times New Roman" pitchFamily="18" charset="0"/>
                <a:cs typeface="Times New Roman" pitchFamily="18" charset="0"/>
              </a:rPr>
              <a:t>Real life </a:t>
            </a:r>
            <a:r>
              <a:rPr lang="en-US" dirty="0" err="1" smtClean="0">
                <a:latin typeface="Times New Roman" pitchFamily="18" charset="0"/>
                <a:cs typeface="Times New Roman" pitchFamily="18" charset="0"/>
              </a:rPr>
              <a:t>Mosfet</a:t>
            </a:r>
            <a:endParaRPr lang="en-US" dirty="0">
              <a:latin typeface="Times New Roman" pitchFamily="18" charset="0"/>
              <a:cs typeface="Times New Roman" pitchFamily="18" charset="0"/>
            </a:endParaRPr>
          </a:p>
        </p:txBody>
      </p:sp>
      <p:sp>
        <p:nvSpPr>
          <p:cNvPr id="59" name="TextBox 58"/>
          <p:cNvSpPr txBox="1"/>
          <p:nvPr/>
        </p:nvSpPr>
        <p:spPr>
          <a:xfrm>
            <a:off x="4862410" y="4343400"/>
            <a:ext cx="2880287" cy="646331"/>
          </a:xfrm>
          <a:prstGeom prst="rect">
            <a:avLst/>
          </a:prstGeom>
          <a:noFill/>
        </p:spPr>
        <p:txBody>
          <a:bodyPr wrap="square" rtlCol="0">
            <a:spAutoFit/>
          </a:bodyPr>
          <a:lstStyle/>
          <a:p>
            <a:r>
              <a:rPr lang="en-US" dirty="0" smtClean="0">
                <a:latin typeface="Times New Roman" pitchFamily="18" charset="0"/>
                <a:cs typeface="Times New Roman" pitchFamily="18" charset="0"/>
              </a:rPr>
              <a:t>Ideal  </a:t>
            </a:r>
            <a:r>
              <a:rPr lang="en-US" dirty="0" err="1" smtClean="0">
                <a:latin typeface="Times New Roman" pitchFamily="18" charset="0"/>
                <a:cs typeface="Times New Roman" pitchFamily="18" charset="0"/>
              </a:rPr>
              <a:t>Mosfet</a:t>
            </a:r>
            <a:r>
              <a:rPr lang="en-US" dirty="0" smtClean="0">
                <a:latin typeface="Times New Roman" pitchFamily="18" charset="0"/>
                <a:cs typeface="Times New Roman" pitchFamily="18" charset="0"/>
              </a:rPr>
              <a:t> – gain boost circuit mimic this.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14943974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CAAC61EB-BEDB-4215-B467-58FE07BBF6DC}" type="datetime1">
              <a:rPr lang="en-US" smtClean="0"/>
              <a:t>10/14/2024</a:t>
            </a:fld>
            <a:endParaRPr lang="en-US"/>
          </a:p>
        </p:txBody>
      </p:sp>
      <p:sp>
        <p:nvSpPr>
          <p:cNvPr id="5" name="Footer Placeholder 4"/>
          <p:cNvSpPr>
            <a:spLocks noGrp="1"/>
          </p:cNvSpPr>
          <p:nvPr>
            <p:ph type="ftr" sz="quarter" idx="11"/>
          </p:nvPr>
        </p:nvSpPr>
        <p:spPr/>
        <p:txBody>
          <a:bodyPr/>
          <a:lstStyle/>
          <a:p>
            <a:r>
              <a:rPr lang="en-US" smtClean="0"/>
              <a:t>Wide Band Amplifier -  Ed Fong</a:t>
            </a:r>
            <a:endParaRPr lang="en-US"/>
          </a:p>
        </p:txBody>
      </p:sp>
      <p:sp>
        <p:nvSpPr>
          <p:cNvPr id="6" name="Slide Number Placeholder 5"/>
          <p:cNvSpPr>
            <a:spLocks noGrp="1"/>
          </p:cNvSpPr>
          <p:nvPr>
            <p:ph type="sldNum" sz="quarter" idx="12"/>
          </p:nvPr>
        </p:nvSpPr>
        <p:spPr/>
        <p:txBody>
          <a:bodyPr/>
          <a:lstStyle/>
          <a:p>
            <a:fld id="{8C5D9805-2027-4481-9ED1-39DF6CB8760D}" type="slidenum">
              <a:rPr lang="en-US" smtClean="0"/>
              <a:t>29</a:t>
            </a:fld>
            <a:endParaRPr lang="en-US"/>
          </a:p>
        </p:txBody>
      </p:sp>
      <p:pic>
        <p:nvPicPr>
          <p:cNvPr id="7" name="Picture 2" descr="C:\Users\Fong Family\Documents\edstuff\berkeley_class\IO_class\op_amp_foveon.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381000"/>
            <a:ext cx="8229600" cy="591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808512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6105F452-133C-4BCF-9134-0C5048D19C0F}" type="datetime1">
              <a:rPr lang="en-US" smtClean="0"/>
              <a:t>10/14/2024</a:t>
            </a:fld>
            <a:endParaRPr lang="en-US"/>
          </a:p>
        </p:txBody>
      </p:sp>
      <p:sp>
        <p:nvSpPr>
          <p:cNvPr id="5" name="Footer Placeholder 4"/>
          <p:cNvSpPr>
            <a:spLocks noGrp="1"/>
          </p:cNvSpPr>
          <p:nvPr>
            <p:ph type="ftr" sz="quarter" idx="11"/>
          </p:nvPr>
        </p:nvSpPr>
        <p:spPr/>
        <p:txBody>
          <a:bodyPr/>
          <a:lstStyle/>
          <a:p>
            <a:r>
              <a:rPr lang="en-US" smtClean="0"/>
              <a:t>Wide Band Amplifier -  Ed Fong</a:t>
            </a:r>
            <a:endParaRPr lang="en-US"/>
          </a:p>
        </p:txBody>
      </p:sp>
      <p:sp>
        <p:nvSpPr>
          <p:cNvPr id="6" name="Slide Number Placeholder 5"/>
          <p:cNvSpPr>
            <a:spLocks noGrp="1"/>
          </p:cNvSpPr>
          <p:nvPr>
            <p:ph type="sldNum" sz="quarter" idx="12"/>
          </p:nvPr>
        </p:nvSpPr>
        <p:spPr/>
        <p:txBody>
          <a:bodyPr/>
          <a:lstStyle/>
          <a:p>
            <a:fld id="{8C5D9805-2027-4481-9ED1-39DF6CB8760D}" type="slidenum">
              <a:rPr lang="en-US" smtClean="0"/>
              <a:t>30</a:t>
            </a:fld>
            <a:endParaRPr lang="en-US"/>
          </a:p>
        </p:txBody>
      </p:sp>
      <p:sp>
        <p:nvSpPr>
          <p:cNvPr id="7" name="TextBox 5"/>
          <p:cNvSpPr txBox="1">
            <a:spLocks noChangeArrowheads="1"/>
          </p:cNvSpPr>
          <p:nvPr/>
        </p:nvSpPr>
        <p:spPr bwMode="auto">
          <a:xfrm>
            <a:off x="914400" y="457200"/>
            <a:ext cx="6858000" cy="535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dirty="0">
                <a:latin typeface="Times New Roman" pitchFamily="18" charset="0"/>
                <a:cs typeface="Times New Roman" pitchFamily="18" charset="0"/>
              </a:rPr>
              <a:t>Biasing of the gain boost </a:t>
            </a:r>
            <a:r>
              <a:rPr lang="en-US" altLang="en-US" sz="1800" dirty="0" err="1">
                <a:latin typeface="Times New Roman" pitchFamily="18" charset="0"/>
                <a:cs typeface="Times New Roman" pitchFamily="18" charset="0"/>
              </a:rPr>
              <a:t>cascode</a:t>
            </a:r>
            <a:r>
              <a:rPr lang="en-US" altLang="en-US" sz="1800" dirty="0">
                <a:latin typeface="Times New Roman" pitchFamily="18" charset="0"/>
                <a:cs typeface="Times New Roman" pitchFamily="18" charset="0"/>
              </a:rPr>
              <a:t> is the other half of the challenge.   If one had infinite VDD and power, then the problem is irrelevant.  However, since we are talking about 1.5-2.5 volt VDD here, biasing is utmost critical.   </a:t>
            </a:r>
          </a:p>
          <a:p>
            <a:pPr eaLnBrk="1" hangingPunct="1">
              <a:spcBef>
                <a:spcPct val="0"/>
              </a:spcBef>
              <a:buFontTx/>
              <a:buNone/>
            </a:pPr>
            <a:endParaRPr lang="en-US" altLang="en-US" sz="1800" dirty="0">
              <a:latin typeface="Times New Roman" pitchFamily="18" charset="0"/>
              <a:cs typeface="Times New Roman" pitchFamily="18" charset="0"/>
            </a:endParaRPr>
          </a:p>
          <a:p>
            <a:pPr eaLnBrk="1" hangingPunct="1">
              <a:spcBef>
                <a:spcPct val="0"/>
              </a:spcBef>
              <a:buFontTx/>
              <a:buNone/>
            </a:pPr>
            <a:r>
              <a:rPr lang="en-US" altLang="en-US" sz="1800" dirty="0">
                <a:latin typeface="Times New Roman" pitchFamily="18" charset="0"/>
                <a:cs typeface="Times New Roman" pitchFamily="18" charset="0"/>
              </a:rPr>
              <a:t>It is quite contradictory  -  we want high speed and good dynamic range.  The two do not go together.  Historically voltage levels have dropped to gain on speed and reduce power.  </a:t>
            </a:r>
          </a:p>
          <a:p>
            <a:pPr eaLnBrk="1" hangingPunct="1">
              <a:spcBef>
                <a:spcPct val="0"/>
              </a:spcBef>
              <a:buFontTx/>
              <a:buNone/>
            </a:pPr>
            <a:endParaRPr lang="en-US" altLang="en-US" sz="1800" dirty="0">
              <a:latin typeface="Times New Roman" pitchFamily="18" charset="0"/>
              <a:cs typeface="Times New Roman" pitchFamily="18" charset="0"/>
            </a:endParaRPr>
          </a:p>
          <a:p>
            <a:pPr eaLnBrk="1" hangingPunct="1">
              <a:spcBef>
                <a:spcPct val="0"/>
              </a:spcBef>
              <a:buFontTx/>
              <a:buNone/>
            </a:pPr>
            <a:r>
              <a:rPr lang="en-US" altLang="en-US" sz="1800" dirty="0">
                <a:latin typeface="Times New Roman" pitchFamily="18" charset="0"/>
                <a:cs typeface="Times New Roman" pitchFamily="18" charset="0"/>
              </a:rPr>
              <a:t>Basically power is governed by  P=IV  and in the AC case</a:t>
            </a:r>
          </a:p>
          <a:p>
            <a:pPr eaLnBrk="1" hangingPunct="1">
              <a:spcBef>
                <a:spcPct val="0"/>
              </a:spcBef>
              <a:buFontTx/>
              <a:buNone/>
            </a:pPr>
            <a:endParaRPr lang="en-US" altLang="en-US" sz="1800" dirty="0">
              <a:latin typeface="Times New Roman" pitchFamily="18" charset="0"/>
              <a:cs typeface="Times New Roman" pitchFamily="18" charset="0"/>
            </a:endParaRPr>
          </a:p>
          <a:p>
            <a:pPr eaLnBrk="1" hangingPunct="1">
              <a:spcBef>
                <a:spcPct val="0"/>
              </a:spcBef>
              <a:buFontTx/>
              <a:buNone/>
            </a:pPr>
            <a:r>
              <a:rPr lang="en-US" altLang="en-US" sz="1800" dirty="0">
                <a:latin typeface="Times New Roman" pitchFamily="18" charset="0"/>
                <a:cs typeface="Times New Roman" pitchFamily="18" charset="0"/>
              </a:rPr>
              <a:t>                                           P = CV </a:t>
            </a:r>
            <a:r>
              <a:rPr lang="en-US" altLang="en-US" sz="2000" baseline="30000" dirty="0">
                <a:latin typeface="Times New Roman" pitchFamily="18" charset="0"/>
                <a:cs typeface="Times New Roman" pitchFamily="18" charset="0"/>
              </a:rPr>
              <a:t>2</a:t>
            </a:r>
            <a:r>
              <a:rPr lang="en-US" altLang="en-US" sz="1800" dirty="0">
                <a:latin typeface="Times New Roman" pitchFamily="18" charset="0"/>
                <a:cs typeface="Times New Roman" pitchFamily="18" charset="0"/>
              </a:rPr>
              <a:t>F</a:t>
            </a:r>
          </a:p>
          <a:p>
            <a:pPr eaLnBrk="1" hangingPunct="1">
              <a:spcBef>
                <a:spcPct val="0"/>
              </a:spcBef>
              <a:buFontTx/>
              <a:buNone/>
            </a:pPr>
            <a:r>
              <a:rPr lang="en-US" altLang="en-US" sz="1800" dirty="0">
                <a:latin typeface="Times New Roman" pitchFamily="18" charset="0"/>
                <a:cs typeface="Times New Roman" pitchFamily="18" charset="0"/>
              </a:rPr>
              <a:t>So for speed one compromises the trade off of voltage swing. </a:t>
            </a:r>
          </a:p>
          <a:p>
            <a:pPr eaLnBrk="1" hangingPunct="1">
              <a:spcBef>
                <a:spcPct val="0"/>
              </a:spcBef>
              <a:buFontTx/>
              <a:buNone/>
            </a:pPr>
            <a:endParaRPr lang="en-US" altLang="en-US" sz="1800" dirty="0">
              <a:latin typeface="Times New Roman" pitchFamily="18" charset="0"/>
              <a:cs typeface="Times New Roman" pitchFamily="18" charset="0"/>
            </a:endParaRPr>
          </a:p>
          <a:p>
            <a:pPr eaLnBrk="1" hangingPunct="1">
              <a:spcBef>
                <a:spcPct val="0"/>
              </a:spcBef>
              <a:buFontTx/>
              <a:buNone/>
            </a:pPr>
            <a:r>
              <a:rPr lang="en-US" altLang="en-US" sz="1800" dirty="0">
                <a:latin typeface="Times New Roman" pitchFamily="18" charset="0"/>
                <a:cs typeface="Times New Roman" pitchFamily="18" charset="0"/>
              </a:rPr>
              <a:t>With a 2.5 volt supply, each device’s </a:t>
            </a:r>
            <a:r>
              <a:rPr lang="en-US" altLang="en-US" sz="1800" dirty="0" err="1">
                <a:latin typeface="Times New Roman" pitchFamily="18" charset="0"/>
                <a:cs typeface="Times New Roman" pitchFamily="18" charset="0"/>
              </a:rPr>
              <a:t>Vds</a:t>
            </a:r>
            <a:r>
              <a:rPr lang="en-US" altLang="en-US" sz="1800" dirty="0">
                <a:latin typeface="Times New Roman" pitchFamily="18" charset="0"/>
                <a:cs typeface="Times New Roman" pitchFamily="18" charset="0"/>
              </a:rPr>
              <a:t> must be optimized.  If not, the headroom is limited. </a:t>
            </a:r>
          </a:p>
          <a:p>
            <a:pPr eaLnBrk="1" hangingPunct="1">
              <a:spcBef>
                <a:spcPct val="0"/>
              </a:spcBef>
              <a:buFontTx/>
              <a:buNone/>
            </a:pPr>
            <a:endParaRPr lang="en-US" altLang="en-US" sz="1800" dirty="0">
              <a:latin typeface="Times New Roman" pitchFamily="18" charset="0"/>
              <a:cs typeface="Times New Roman" pitchFamily="18" charset="0"/>
            </a:endParaRPr>
          </a:p>
          <a:p>
            <a:pPr eaLnBrk="1" hangingPunct="1">
              <a:spcBef>
                <a:spcPct val="0"/>
              </a:spcBef>
              <a:buFontTx/>
              <a:buNone/>
            </a:pPr>
            <a:r>
              <a:rPr lang="en-US" altLang="en-US" sz="1800" dirty="0">
                <a:latin typeface="Times New Roman" pitchFamily="18" charset="0"/>
                <a:cs typeface="Times New Roman" pitchFamily="18" charset="0"/>
              </a:rPr>
              <a:t>In addition, if VDD varies, the biasing will collapse and the circuit will fail.  A solution is to use tracking biasing.   </a:t>
            </a:r>
          </a:p>
        </p:txBody>
      </p:sp>
    </p:spTree>
    <p:extLst>
      <p:ext uri="{BB962C8B-B14F-4D97-AF65-F5344CB8AC3E}">
        <p14:creationId xmlns:p14="http://schemas.microsoft.com/office/powerpoint/2010/main" val="28330148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590DEA5E-95B2-4CB3-962D-694D59F20C94}" type="datetime1">
              <a:rPr lang="en-US" smtClean="0"/>
              <a:t>10/14/2024</a:t>
            </a:fld>
            <a:endParaRPr lang="en-US"/>
          </a:p>
        </p:txBody>
      </p:sp>
      <p:sp>
        <p:nvSpPr>
          <p:cNvPr id="5" name="Footer Placeholder 4"/>
          <p:cNvSpPr>
            <a:spLocks noGrp="1"/>
          </p:cNvSpPr>
          <p:nvPr>
            <p:ph type="ftr" sz="quarter" idx="11"/>
          </p:nvPr>
        </p:nvSpPr>
        <p:spPr/>
        <p:txBody>
          <a:bodyPr/>
          <a:lstStyle/>
          <a:p>
            <a:r>
              <a:rPr lang="en-US" smtClean="0"/>
              <a:t>Wide Band Amplifier -  Ed Fong</a:t>
            </a:r>
            <a:endParaRPr lang="en-US"/>
          </a:p>
        </p:txBody>
      </p:sp>
      <p:sp>
        <p:nvSpPr>
          <p:cNvPr id="6" name="Slide Number Placeholder 5"/>
          <p:cNvSpPr>
            <a:spLocks noGrp="1"/>
          </p:cNvSpPr>
          <p:nvPr>
            <p:ph type="sldNum" sz="quarter" idx="12"/>
          </p:nvPr>
        </p:nvSpPr>
        <p:spPr/>
        <p:txBody>
          <a:bodyPr/>
          <a:lstStyle/>
          <a:p>
            <a:fld id="{8C5D9805-2027-4481-9ED1-39DF6CB8760D}" type="slidenum">
              <a:rPr lang="en-US" smtClean="0"/>
              <a:t>31</a:t>
            </a:fld>
            <a:endParaRPr lang="en-US"/>
          </a:p>
        </p:txBody>
      </p:sp>
      <p:grpSp>
        <p:nvGrpSpPr>
          <p:cNvPr id="7" name="Group 7"/>
          <p:cNvGrpSpPr>
            <a:grpSpLocks/>
          </p:cNvGrpSpPr>
          <p:nvPr/>
        </p:nvGrpSpPr>
        <p:grpSpPr bwMode="auto">
          <a:xfrm>
            <a:off x="2239963" y="4800600"/>
            <a:ext cx="352425" cy="377825"/>
            <a:chOff x="2648" y="1192"/>
            <a:chExt cx="240" cy="240"/>
          </a:xfrm>
        </p:grpSpPr>
        <p:sp>
          <p:nvSpPr>
            <p:cNvPr id="8" name="Line 6"/>
            <p:cNvSpPr>
              <a:spLocks noChangeShapeType="1"/>
            </p:cNvSpPr>
            <p:nvPr/>
          </p:nvSpPr>
          <p:spPr bwMode="auto">
            <a:xfrm>
              <a:off x="2648" y="1192"/>
              <a:ext cx="14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 name="Line 7"/>
            <p:cNvSpPr>
              <a:spLocks noChangeShapeType="1"/>
            </p:cNvSpPr>
            <p:nvPr/>
          </p:nvSpPr>
          <p:spPr bwMode="auto">
            <a:xfrm>
              <a:off x="2792" y="1192"/>
              <a:ext cx="0"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 name="Line 8"/>
            <p:cNvSpPr>
              <a:spLocks noChangeShapeType="1"/>
            </p:cNvSpPr>
            <p:nvPr/>
          </p:nvSpPr>
          <p:spPr bwMode="auto">
            <a:xfrm flipH="1">
              <a:off x="2648" y="1432"/>
              <a:ext cx="14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 name="Line 9"/>
            <p:cNvSpPr>
              <a:spLocks noChangeShapeType="1"/>
            </p:cNvSpPr>
            <p:nvPr/>
          </p:nvSpPr>
          <p:spPr bwMode="auto">
            <a:xfrm>
              <a:off x="2888" y="1192"/>
              <a:ext cx="0"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12" name="Group 8"/>
          <p:cNvGrpSpPr>
            <a:grpSpLocks/>
          </p:cNvGrpSpPr>
          <p:nvPr/>
        </p:nvGrpSpPr>
        <p:grpSpPr bwMode="auto">
          <a:xfrm>
            <a:off x="3038475" y="4803775"/>
            <a:ext cx="352425" cy="377825"/>
            <a:chOff x="2064" y="1184"/>
            <a:chExt cx="240" cy="240"/>
          </a:xfrm>
        </p:grpSpPr>
        <p:sp>
          <p:nvSpPr>
            <p:cNvPr id="13" name="Line 11"/>
            <p:cNvSpPr>
              <a:spLocks noChangeShapeType="1"/>
            </p:cNvSpPr>
            <p:nvPr/>
          </p:nvSpPr>
          <p:spPr bwMode="auto">
            <a:xfrm flipH="1">
              <a:off x="2160" y="1184"/>
              <a:ext cx="14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 name="Line 12"/>
            <p:cNvSpPr>
              <a:spLocks noChangeShapeType="1"/>
            </p:cNvSpPr>
            <p:nvPr/>
          </p:nvSpPr>
          <p:spPr bwMode="auto">
            <a:xfrm>
              <a:off x="2160" y="1184"/>
              <a:ext cx="0"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 name="Line 13"/>
            <p:cNvSpPr>
              <a:spLocks noChangeShapeType="1"/>
            </p:cNvSpPr>
            <p:nvPr/>
          </p:nvSpPr>
          <p:spPr bwMode="auto">
            <a:xfrm>
              <a:off x="2160" y="1424"/>
              <a:ext cx="14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 name="Line 14"/>
            <p:cNvSpPr>
              <a:spLocks noChangeShapeType="1"/>
            </p:cNvSpPr>
            <p:nvPr/>
          </p:nvSpPr>
          <p:spPr bwMode="auto">
            <a:xfrm>
              <a:off x="2064" y="1184"/>
              <a:ext cx="0"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cxnSp>
        <p:nvCxnSpPr>
          <p:cNvPr id="17" name="Straight Connector 16"/>
          <p:cNvCxnSpPr/>
          <p:nvPr/>
        </p:nvCxnSpPr>
        <p:spPr>
          <a:xfrm>
            <a:off x="2803525" y="4564063"/>
            <a:ext cx="0" cy="4159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8" name="Group 17"/>
          <p:cNvGrpSpPr>
            <a:grpSpLocks/>
          </p:cNvGrpSpPr>
          <p:nvPr/>
        </p:nvGrpSpPr>
        <p:grpSpPr bwMode="auto">
          <a:xfrm>
            <a:off x="3373438" y="2335213"/>
            <a:ext cx="493712" cy="377825"/>
            <a:chOff x="1752600" y="1143000"/>
            <a:chExt cx="533400" cy="381000"/>
          </a:xfrm>
        </p:grpSpPr>
        <p:sp>
          <p:nvSpPr>
            <p:cNvPr id="19" name="Line 15"/>
            <p:cNvSpPr>
              <a:spLocks noChangeShapeType="1"/>
            </p:cNvSpPr>
            <p:nvPr/>
          </p:nvSpPr>
          <p:spPr bwMode="auto">
            <a:xfrm flipH="1">
              <a:off x="1752600" y="152400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 name="Oval 81"/>
            <p:cNvSpPr>
              <a:spLocks noChangeArrowheads="1"/>
            </p:cNvSpPr>
            <p:nvPr/>
          </p:nvSpPr>
          <p:spPr bwMode="auto">
            <a:xfrm>
              <a:off x="1981200" y="1277938"/>
              <a:ext cx="152400" cy="76200"/>
            </a:xfrm>
            <a:prstGeom prst="ellipse">
              <a:avLst/>
            </a:prstGeom>
            <a:solidFill>
              <a:schemeClr val="bg1"/>
            </a:solidFill>
            <a:ln w="9525">
              <a:solidFill>
                <a:schemeClr val="tx1"/>
              </a:solidFill>
              <a:round/>
              <a:headEnd/>
              <a:tailEnd/>
            </a:ln>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US" altLang="en-US" sz="1800"/>
            </a:p>
          </p:txBody>
        </p:sp>
        <p:sp>
          <p:nvSpPr>
            <p:cNvPr id="21" name="Line 28"/>
            <p:cNvSpPr>
              <a:spLocks noChangeShapeType="1"/>
            </p:cNvSpPr>
            <p:nvPr/>
          </p:nvSpPr>
          <p:spPr bwMode="auto">
            <a:xfrm flipV="1">
              <a:off x="1981200" y="1143000"/>
              <a:ext cx="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 name="Line 29"/>
            <p:cNvSpPr>
              <a:spLocks noChangeShapeType="1"/>
            </p:cNvSpPr>
            <p:nvPr/>
          </p:nvSpPr>
          <p:spPr bwMode="auto">
            <a:xfrm flipV="1">
              <a:off x="2133600" y="1143000"/>
              <a:ext cx="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 name="Line 30"/>
            <p:cNvSpPr>
              <a:spLocks noChangeShapeType="1"/>
            </p:cNvSpPr>
            <p:nvPr/>
          </p:nvSpPr>
          <p:spPr bwMode="auto">
            <a:xfrm flipH="1">
              <a:off x="1752600" y="114300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4" name="Line 31"/>
            <p:cNvSpPr>
              <a:spLocks noChangeShapeType="1"/>
            </p:cNvSpPr>
            <p:nvPr/>
          </p:nvSpPr>
          <p:spPr bwMode="auto">
            <a:xfrm>
              <a:off x="2133600" y="1320800"/>
              <a:ext cx="152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25" name="Group 19"/>
          <p:cNvGrpSpPr>
            <a:grpSpLocks/>
          </p:cNvGrpSpPr>
          <p:nvPr/>
        </p:nvGrpSpPr>
        <p:grpSpPr bwMode="auto">
          <a:xfrm>
            <a:off x="3373438" y="1581150"/>
            <a:ext cx="493712" cy="376238"/>
            <a:chOff x="1752600" y="1143000"/>
            <a:chExt cx="533400" cy="381000"/>
          </a:xfrm>
        </p:grpSpPr>
        <p:sp>
          <p:nvSpPr>
            <p:cNvPr id="26" name="Line 15"/>
            <p:cNvSpPr>
              <a:spLocks noChangeShapeType="1"/>
            </p:cNvSpPr>
            <p:nvPr/>
          </p:nvSpPr>
          <p:spPr bwMode="auto">
            <a:xfrm flipH="1">
              <a:off x="1752600" y="152400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7" name="Oval 69"/>
            <p:cNvSpPr>
              <a:spLocks noChangeArrowheads="1"/>
            </p:cNvSpPr>
            <p:nvPr/>
          </p:nvSpPr>
          <p:spPr bwMode="auto">
            <a:xfrm>
              <a:off x="1981200" y="1277938"/>
              <a:ext cx="152400" cy="76200"/>
            </a:xfrm>
            <a:prstGeom prst="ellipse">
              <a:avLst/>
            </a:prstGeom>
            <a:solidFill>
              <a:schemeClr val="bg1"/>
            </a:solidFill>
            <a:ln w="9525">
              <a:solidFill>
                <a:schemeClr val="tx1"/>
              </a:solidFill>
              <a:round/>
              <a:headEnd/>
              <a:tailEnd/>
            </a:ln>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US" altLang="en-US" sz="1800"/>
            </a:p>
          </p:txBody>
        </p:sp>
        <p:sp>
          <p:nvSpPr>
            <p:cNvPr id="28" name="Line 28"/>
            <p:cNvSpPr>
              <a:spLocks noChangeShapeType="1"/>
            </p:cNvSpPr>
            <p:nvPr/>
          </p:nvSpPr>
          <p:spPr bwMode="auto">
            <a:xfrm flipV="1">
              <a:off x="1981200" y="1143000"/>
              <a:ext cx="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 name="Line 29"/>
            <p:cNvSpPr>
              <a:spLocks noChangeShapeType="1"/>
            </p:cNvSpPr>
            <p:nvPr/>
          </p:nvSpPr>
          <p:spPr bwMode="auto">
            <a:xfrm flipV="1">
              <a:off x="2133600" y="1143000"/>
              <a:ext cx="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 name="Line 30"/>
            <p:cNvSpPr>
              <a:spLocks noChangeShapeType="1"/>
            </p:cNvSpPr>
            <p:nvPr/>
          </p:nvSpPr>
          <p:spPr bwMode="auto">
            <a:xfrm flipH="1">
              <a:off x="1752600" y="114300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1" name="Line 31"/>
            <p:cNvSpPr>
              <a:spLocks noChangeShapeType="1"/>
            </p:cNvSpPr>
            <p:nvPr/>
          </p:nvSpPr>
          <p:spPr bwMode="auto">
            <a:xfrm>
              <a:off x="2133600" y="1320800"/>
              <a:ext cx="152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cxnSp>
        <p:nvCxnSpPr>
          <p:cNvPr id="32" name="Straight Connector 31"/>
          <p:cNvCxnSpPr/>
          <p:nvPr/>
        </p:nvCxnSpPr>
        <p:spPr>
          <a:xfrm>
            <a:off x="2230438" y="4419600"/>
            <a:ext cx="0" cy="3778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3373438" y="1947863"/>
            <a:ext cx="0" cy="3778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4" name="Group 76"/>
          <p:cNvGrpSpPr>
            <a:grpSpLocks/>
          </p:cNvGrpSpPr>
          <p:nvPr/>
        </p:nvGrpSpPr>
        <p:grpSpPr bwMode="auto">
          <a:xfrm>
            <a:off x="3144838" y="1000125"/>
            <a:ext cx="466725" cy="571500"/>
            <a:chOff x="998" y="1893"/>
            <a:chExt cx="318" cy="363"/>
          </a:xfrm>
        </p:grpSpPr>
        <p:sp>
          <p:nvSpPr>
            <p:cNvPr id="35" name="Line 77"/>
            <p:cNvSpPr>
              <a:spLocks noChangeShapeType="1"/>
            </p:cNvSpPr>
            <p:nvPr/>
          </p:nvSpPr>
          <p:spPr bwMode="auto">
            <a:xfrm>
              <a:off x="1032" y="2064"/>
              <a:ext cx="24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 name="Line 78"/>
            <p:cNvSpPr>
              <a:spLocks noChangeShapeType="1"/>
            </p:cNvSpPr>
            <p:nvPr/>
          </p:nvSpPr>
          <p:spPr bwMode="auto">
            <a:xfrm>
              <a:off x="1152" y="2064"/>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 name="Text Box 79"/>
            <p:cNvSpPr txBox="1">
              <a:spLocks noChangeArrowheads="1"/>
            </p:cNvSpPr>
            <p:nvPr/>
          </p:nvSpPr>
          <p:spPr bwMode="auto">
            <a:xfrm>
              <a:off x="998" y="1893"/>
              <a:ext cx="31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a:latin typeface="Arial" charset="0"/>
                </a:rPr>
                <a:t>VDD</a:t>
              </a:r>
            </a:p>
          </p:txBody>
        </p:sp>
      </p:grpSp>
      <p:cxnSp>
        <p:nvCxnSpPr>
          <p:cNvPr id="38" name="Straight Connector 37"/>
          <p:cNvCxnSpPr/>
          <p:nvPr/>
        </p:nvCxnSpPr>
        <p:spPr>
          <a:xfrm flipH="1" flipV="1">
            <a:off x="2606675" y="4979988"/>
            <a:ext cx="1431925" cy="1905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9" name="TextBox 31"/>
          <p:cNvSpPr txBox="1">
            <a:spLocks noChangeArrowheads="1"/>
          </p:cNvSpPr>
          <p:nvPr/>
        </p:nvSpPr>
        <p:spPr bwMode="auto">
          <a:xfrm>
            <a:off x="4999038" y="2697163"/>
            <a:ext cx="56356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a:t>bias2</a:t>
            </a:r>
          </a:p>
        </p:txBody>
      </p:sp>
      <p:sp>
        <p:nvSpPr>
          <p:cNvPr id="40" name="TextBox 34"/>
          <p:cNvSpPr txBox="1">
            <a:spLocks noChangeArrowheads="1"/>
          </p:cNvSpPr>
          <p:nvPr/>
        </p:nvSpPr>
        <p:spPr bwMode="auto">
          <a:xfrm>
            <a:off x="4953000" y="1935163"/>
            <a:ext cx="56356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a:t>bias1</a:t>
            </a:r>
          </a:p>
        </p:txBody>
      </p:sp>
      <p:sp>
        <p:nvSpPr>
          <p:cNvPr id="41" name="Oval 40"/>
          <p:cNvSpPr/>
          <p:nvPr/>
        </p:nvSpPr>
        <p:spPr>
          <a:xfrm>
            <a:off x="2208213" y="4525963"/>
            <a:ext cx="41275" cy="46037"/>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42" name="Group 22"/>
          <p:cNvGrpSpPr>
            <a:grpSpLocks/>
          </p:cNvGrpSpPr>
          <p:nvPr/>
        </p:nvGrpSpPr>
        <p:grpSpPr bwMode="auto">
          <a:xfrm>
            <a:off x="2089150" y="3889375"/>
            <a:ext cx="282575" cy="603250"/>
            <a:chOff x="1008" y="480"/>
            <a:chExt cx="288" cy="672"/>
          </a:xfrm>
        </p:grpSpPr>
        <p:sp>
          <p:nvSpPr>
            <p:cNvPr id="43" name="Oval 23"/>
            <p:cNvSpPr>
              <a:spLocks noChangeArrowheads="1"/>
            </p:cNvSpPr>
            <p:nvPr/>
          </p:nvSpPr>
          <p:spPr bwMode="auto">
            <a:xfrm>
              <a:off x="1008" y="720"/>
              <a:ext cx="288" cy="240"/>
            </a:xfrm>
            <a:prstGeom prst="ellipse">
              <a:avLst/>
            </a:prstGeom>
            <a:solidFill>
              <a:schemeClr val="bg1"/>
            </a:solidFill>
            <a:ln w="9525">
              <a:solidFill>
                <a:schemeClr val="tx1"/>
              </a:solidFill>
              <a:round/>
              <a:headEnd/>
              <a:tailEnd/>
            </a:ln>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US" altLang="en-US" sz="1800"/>
            </a:p>
          </p:txBody>
        </p:sp>
        <p:sp>
          <p:nvSpPr>
            <p:cNvPr id="44" name="Line 24"/>
            <p:cNvSpPr>
              <a:spLocks noChangeShapeType="1"/>
            </p:cNvSpPr>
            <p:nvPr/>
          </p:nvSpPr>
          <p:spPr bwMode="auto">
            <a:xfrm>
              <a:off x="1152" y="720"/>
              <a:ext cx="0" cy="24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5" name="Line 25"/>
            <p:cNvSpPr>
              <a:spLocks noChangeShapeType="1"/>
            </p:cNvSpPr>
            <p:nvPr/>
          </p:nvSpPr>
          <p:spPr bwMode="auto">
            <a:xfrm flipV="1">
              <a:off x="1152" y="480"/>
              <a:ext cx="0"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6" name="Line 26"/>
            <p:cNvSpPr>
              <a:spLocks noChangeShapeType="1"/>
            </p:cNvSpPr>
            <p:nvPr/>
          </p:nvSpPr>
          <p:spPr bwMode="auto">
            <a:xfrm>
              <a:off x="1152" y="96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47" name="Group 76"/>
          <p:cNvGrpSpPr>
            <a:grpSpLocks/>
          </p:cNvGrpSpPr>
          <p:nvPr/>
        </p:nvGrpSpPr>
        <p:grpSpPr bwMode="auto">
          <a:xfrm>
            <a:off x="1981200" y="3482975"/>
            <a:ext cx="466725" cy="473075"/>
            <a:chOff x="984" y="1861"/>
            <a:chExt cx="318" cy="395"/>
          </a:xfrm>
        </p:grpSpPr>
        <p:sp>
          <p:nvSpPr>
            <p:cNvPr id="48" name="Line 77"/>
            <p:cNvSpPr>
              <a:spLocks noChangeShapeType="1"/>
            </p:cNvSpPr>
            <p:nvPr/>
          </p:nvSpPr>
          <p:spPr bwMode="auto">
            <a:xfrm>
              <a:off x="1032" y="2064"/>
              <a:ext cx="24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 name="Line 78"/>
            <p:cNvSpPr>
              <a:spLocks noChangeShapeType="1"/>
            </p:cNvSpPr>
            <p:nvPr/>
          </p:nvSpPr>
          <p:spPr bwMode="auto">
            <a:xfrm>
              <a:off x="1152" y="2064"/>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 name="Text Box 79"/>
            <p:cNvSpPr txBox="1">
              <a:spLocks noChangeArrowheads="1"/>
            </p:cNvSpPr>
            <p:nvPr/>
          </p:nvSpPr>
          <p:spPr bwMode="auto">
            <a:xfrm>
              <a:off x="984" y="1861"/>
              <a:ext cx="31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a:latin typeface="Arial" charset="0"/>
                </a:rPr>
                <a:t>VDD</a:t>
              </a:r>
            </a:p>
          </p:txBody>
        </p:sp>
      </p:grpSp>
      <p:grpSp>
        <p:nvGrpSpPr>
          <p:cNvPr id="51" name="Group 80"/>
          <p:cNvGrpSpPr>
            <a:grpSpLocks/>
          </p:cNvGrpSpPr>
          <p:nvPr/>
        </p:nvGrpSpPr>
        <p:grpSpPr bwMode="auto">
          <a:xfrm>
            <a:off x="2151063" y="5183188"/>
            <a:ext cx="563562" cy="376237"/>
            <a:chOff x="1056" y="2544"/>
            <a:chExt cx="335" cy="240"/>
          </a:xfrm>
        </p:grpSpPr>
        <p:sp>
          <p:nvSpPr>
            <p:cNvPr id="52" name="Line 81"/>
            <p:cNvSpPr>
              <a:spLocks noChangeShapeType="1"/>
            </p:cNvSpPr>
            <p:nvPr/>
          </p:nvSpPr>
          <p:spPr bwMode="auto">
            <a:xfrm>
              <a:off x="1056" y="2688"/>
              <a:ext cx="48"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 name="Line 82"/>
            <p:cNvSpPr>
              <a:spLocks noChangeShapeType="1"/>
            </p:cNvSpPr>
            <p:nvPr/>
          </p:nvSpPr>
          <p:spPr bwMode="auto">
            <a:xfrm flipV="1">
              <a:off x="1104" y="2688"/>
              <a:ext cx="48"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4" name="Line 83"/>
            <p:cNvSpPr>
              <a:spLocks noChangeShapeType="1"/>
            </p:cNvSpPr>
            <p:nvPr/>
          </p:nvSpPr>
          <p:spPr bwMode="auto">
            <a:xfrm>
              <a:off x="1056" y="268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5" name="Line 84"/>
            <p:cNvSpPr>
              <a:spLocks noChangeShapeType="1"/>
            </p:cNvSpPr>
            <p:nvPr/>
          </p:nvSpPr>
          <p:spPr bwMode="auto">
            <a:xfrm flipV="1">
              <a:off x="1104" y="2544"/>
              <a:ext cx="0"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6" name="Text Box 85"/>
            <p:cNvSpPr txBox="1">
              <a:spLocks noChangeArrowheads="1"/>
            </p:cNvSpPr>
            <p:nvPr/>
          </p:nvSpPr>
          <p:spPr bwMode="auto">
            <a:xfrm>
              <a:off x="1104" y="2544"/>
              <a:ext cx="287"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a:latin typeface="Arial" charset="0"/>
                </a:rPr>
                <a:t>GND</a:t>
              </a:r>
            </a:p>
          </p:txBody>
        </p:sp>
      </p:grpSp>
      <p:sp>
        <p:nvSpPr>
          <p:cNvPr id="57" name="TextBox 124"/>
          <p:cNvSpPr txBox="1">
            <a:spLocks noChangeArrowheads="1"/>
          </p:cNvSpPr>
          <p:nvPr/>
        </p:nvSpPr>
        <p:spPr bwMode="auto">
          <a:xfrm>
            <a:off x="2352675" y="4056063"/>
            <a:ext cx="5651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400"/>
              <a:t>Iref</a:t>
            </a:r>
          </a:p>
        </p:txBody>
      </p:sp>
      <p:grpSp>
        <p:nvGrpSpPr>
          <p:cNvPr id="58" name="Group 80"/>
          <p:cNvGrpSpPr>
            <a:grpSpLocks/>
          </p:cNvGrpSpPr>
          <p:nvPr/>
        </p:nvGrpSpPr>
        <p:grpSpPr bwMode="auto">
          <a:xfrm>
            <a:off x="3313113" y="5181600"/>
            <a:ext cx="563562" cy="377825"/>
            <a:chOff x="1056" y="2544"/>
            <a:chExt cx="335" cy="240"/>
          </a:xfrm>
        </p:grpSpPr>
        <p:sp>
          <p:nvSpPr>
            <p:cNvPr id="59" name="Line 81"/>
            <p:cNvSpPr>
              <a:spLocks noChangeShapeType="1"/>
            </p:cNvSpPr>
            <p:nvPr/>
          </p:nvSpPr>
          <p:spPr bwMode="auto">
            <a:xfrm>
              <a:off x="1056" y="2688"/>
              <a:ext cx="48"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 name="Line 82"/>
            <p:cNvSpPr>
              <a:spLocks noChangeShapeType="1"/>
            </p:cNvSpPr>
            <p:nvPr/>
          </p:nvSpPr>
          <p:spPr bwMode="auto">
            <a:xfrm flipV="1">
              <a:off x="1104" y="2688"/>
              <a:ext cx="48"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1" name="Line 83"/>
            <p:cNvSpPr>
              <a:spLocks noChangeShapeType="1"/>
            </p:cNvSpPr>
            <p:nvPr/>
          </p:nvSpPr>
          <p:spPr bwMode="auto">
            <a:xfrm>
              <a:off x="1056" y="268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2" name="Line 84"/>
            <p:cNvSpPr>
              <a:spLocks noChangeShapeType="1"/>
            </p:cNvSpPr>
            <p:nvPr/>
          </p:nvSpPr>
          <p:spPr bwMode="auto">
            <a:xfrm flipV="1">
              <a:off x="1104" y="2544"/>
              <a:ext cx="0"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3" name="Text Box 85"/>
            <p:cNvSpPr txBox="1">
              <a:spLocks noChangeArrowheads="1"/>
            </p:cNvSpPr>
            <p:nvPr/>
          </p:nvSpPr>
          <p:spPr bwMode="auto">
            <a:xfrm>
              <a:off x="1104" y="2544"/>
              <a:ext cx="287"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a:latin typeface="Arial" charset="0"/>
                </a:rPr>
                <a:t>GND</a:t>
              </a:r>
            </a:p>
          </p:txBody>
        </p:sp>
      </p:grpSp>
      <p:cxnSp>
        <p:nvCxnSpPr>
          <p:cNvPr id="64" name="Straight Connector 63"/>
          <p:cNvCxnSpPr/>
          <p:nvPr/>
        </p:nvCxnSpPr>
        <p:spPr>
          <a:xfrm flipH="1">
            <a:off x="2235200" y="4564063"/>
            <a:ext cx="58261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5" name="Oval 64"/>
          <p:cNvSpPr/>
          <p:nvPr/>
        </p:nvSpPr>
        <p:spPr>
          <a:xfrm>
            <a:off x="2778125" y="4953000"/>
            <a:ext cx="42863" cy="46038"/>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66" name="Straight Connector 65"/>
          <p:cNvCxnSpPr/>
          <p:nvPr/>
        </p:nvCxnSpPr>
        <p:spPr>
          <a:xfrm>
            <a:off x="3373438" y="2703513"/>
            <a:ext cx="0" cy="20970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67" name="Group 161"/>
          <p:cNvGrpSpPr>
            <a:grpSpLocks/>
          </p:cNvGrpSpPr>
          <p:nvPr/>
        </p:nvGrpSpPr>
        <p:grpSpPr bwMode="auto">
          <a:xfrm>
            <a:off x="4383088" y="2792413"/>
            <a:ext cx="493712" cy="377825"/>
            <a:chOff x="1752600" y="1143000"/>
            <a:chExt cx="533400" cy="381000"/>
          </a:xfrm>
        </p:grpSpPr>
        <p:sp>
          <p:nvSpPr>
            <p:cNvPr id="68" name="Line 15"/>
            <p:cNvSpPr>
              <a:spLocks noChangeShapeType="1"/>
            </p:cNvSpPr>
            <p:nvPr/>
          </p:nvSpPr>
          <p:spPr bwMode="auto">
            <a:xfrm flipH="1">
              <a:off x="1752600" y="152400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9" name="Oval 163"/>
            <p:cNvSpPr>
              <a:spLocks noChangeArrowheads="1"/>
            </p:cNvSpPr>
            <p:nvPr/>
          </p:nvSpPr>
          <p:spPr bwMode="auto">
            <a:xfrm>
              <a:off x="1981200" y="1277938"/>
              <a:ext cx="152400" cy="76200"/>
            </a:xfrm>
            <a:prstGeom prst="ellipse">
              <a:avLst/>
            </a:prstGeom>
            <a:solidFill>
              <a:schemeClr val="bg1"/>
            </a:solidFill>
            <a:ln w="9525">
              <a:solidFill>
                <a:schemeClr val="tx1"/>
              </a:solidFill>
              <a:round/>
              <a:headEnd/>
              <a:tailEnd/>
            </a:ln>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US" altLang="en-US" sz="1800"/>
            </a:p>
          </p:txBody>
        </p:sp>
        <p:sp>
          <p:nvSpPr>
            <p:cNvPr id="70" name="Line 28"/>
            <p:cNvSpPr>
              <a:spLocks noChangeShapeType="1"/>
            </p:cNvSpPr>
            <p:nvPr/>
          </p:nvSpPr>
          <p:spPr bwMode="auto">
            <a:xfrm flipV="1">
              <a:off x="1981200" y="1143000"/>
              <a:ext cx="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1" name="Line 29"/>
            <p:cNvSpPr>
              <a:spLocks noChangeShapeType="1"/>
            </p:cNvSpPr>
            <p:nvPr/>
          </p:nvSpPr>
          <p:spPr bwMode="auto">
            <a:xfrm flipV="1">
              <a:off x="2133600" y="1143000"/>
              <a:ext cx="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 name="Line 30"/>
            <p:cNvSpPr>
              <a:spLocks noChangeShapeType="1"/>
            </p:cNvSpPr>
            <p:nvPr/>
          </p:nvSpPr>
          <p:spPr bwMode="auto">
            <a:xfrm flipH="1">
              <a:off x="1752600" y="114300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3" name="Line 31"/>
            <p:cNvSpPr>
              <a:spLocks noChangeShapeType="1"/>
            </p:cNvSpPr>
            <p:nvPr/>
          </p:nvSpPr>
          <p:spPr bwMode="auto">
            <a:xfrm>
              <a:off x="2133600" y="1320800"/>
              <a:ext cx="152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74" name="Group 168"/>
          <p:cNvGrpSpPr>
            <a:grpSpLocks/>
          </p:cNvGrpSpPr>
          <p:nvPr/>
        </p:nvGrpSpPr>
        <p:grpSpPr bwMode="auto">
          <a:xfrm>
            <a:off x="4383088" y="2038350"/>
            <a:ext cx="493712" cy="376238"/>
            <a:chOff x="1752600" y="1143000"/>
            <a:chExt cx="533400" cy="381000"/>
          </a:xfrm>
        </p:grpSpPr>
        <p:sp>
          <p:nvSpPr>
            <p:cNvPr id="75" name="Line 15"/>
            <p:cNvSpPr>
              <a:spLocks noChangeShapeType="1"/>
            </p:cNvSpPr>
            <p:nvPr/>
          </p:nvSpPr>
          <p:spPr bwMode="auto">
            <a:xfrm flipH="1">
              <a:off x="1752600" y="152400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6" name="Oval 170"/>
            <p:cNvSpPr>
              <a:spLocks noChangeArrowheads="1"/>
            </p:cNvSpPr>
            <p:nvPr/>
          </p:nvSpPr>
          <p:spPr bwMode="auto">
            <a:xfrm>
              <a:off x="1981200" y="1277938"/>
              <a:ext cx="152400" cy="76200"/>
            </a:xfrm>
            <a:prstGeom prst="ellipse">
              <a:avLst/>
            </a:prstGeom>
            <a:solidFill>
              <a:schemeClr val="bg1"/>
            </a:solidFill>
            <a:ln w="9525">
              <a:solidFill>
                <a:schemeClr val="tx1"/>
              </a:solidFill>
              <a:round/>
              <a:headEnd/>
              <a:tailEnd/>
            </a:ln>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US" altLang="en-US" sz="1800"/>
            </a:p>
          </p:txBody>
        </p:sp>
        <p:sp>
          <p:nvSpPr>
            <p:cNvPr id="77" name="Line 28"/>
            <p:cNvSpPr>
              <a:spLocks noChangeShapeType="1"/>
            </p:cNvSpPr>
            <p:nvPr/>
          </p:nvSpPr>
          <p:spPr bwMode="auto">
            <a:xfrm flipV="1">
              <a:off x="1981200" y="1143000"/>
              <a:ext cx="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8" name="Line 29"/>
            <p:cNvSpPr>
              <a:spLocks noChangeShapeType="1"/>
            </p:cNvSpPr>
            <p:nvPr/>
          </p:nvSpPr>
          <p:spPr bwMode="auto">
            <a:xfrm flipV="1">
              <a:off x="2133600" y="1143000"/>
              <a:ext cx="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 name="Line 30"/>
            <p:cNvSpPr>
              <a:spLocks noChangeShapeType="1"/>
            </p:cNvSpPr>
            <p:nvPr/>
          </p:nvSpPr>
          <p:spPr bwMode="auto">
            <a:xfrm flipH="1">
              <a:off x="1752600" y="114300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 name="Line 31"/>
            <p:cNvSpPr>
              <a:spLocks noChangeShapeType="1"/>
            </p:cNvSpPr>
            <p:nvPr/>
          </p:nvSpPr>
          <p:spPr bwMode="auto">
            <a:xfrm>
              <a:off x="2133600" y="1320800"/>
              <a:ext cx="152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cxnSp>
        <p:nvCxnSpPr>
          <p:cNvPr id="81" name="Straight Connector 80"/>
          <p:cNvCxnSpPr/>
          <p:nvPr/>
        </p:nvCxnSpPr>
        <p:spPr>
          <a:xfrm>
            <a:off x="4383088" y="2405063"/>
            <a:ext cx="0" cy="3778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82" name="Group 76"/>
          <p:cNvGrpSpPr>
            <a:grpSpLocks/>
          </p:cNvGrpSpPr>
          <p:nvPr/>
        </p:nvGrpSpPr>
        <p:grpSpPr bwMode="auto">
          <a:xfrm>
            <a:off x="4154488" y="1457325"/>
            <a:ext cx="466725" cy="571500"/>
            <a:chOff x="998" y="1893"/>
            <a:chExt cx="318" cy="363"/>
          </a:xfrm>
        </p:grpSpPr>
        <p:sp>
          <p:nvSpPr>
            <p:cNvPr id="83" name="Line 77"/>
            <p:cNvSpPr>
              <a:spLocks noChangeShapeType="1"/>
            </p:cNvSpPr>
            <p:nvPr/>
          </p:nvSpPr>
          <p:spPr bwMode="auto">
            <a:xfrm>
              <a:off x="1032" y="2064"/>
              <a:ext cx="24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4" name="Line 78"/>
            <p:cNvSpPr>
              <a:spLocks noChangeShapeType="1"/>
            </p:cNvSpPr>
            <p:nvPr/>
          </p:nvSpPr>
          <p:spPr bwMode="auto">
            <a:xfrm>
              <a:off x="1152" y="2064"/>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5" name="Text Box 79"/>
            <p:cNvSpPr txBox="1">
              <a:spLocks noChangeArrowheads="1"/>
            </p:cNvSpPr>
            <p:nvPr/>
          </p:nvSpPr>
          <p:spPr bwMode="auto">
            <a:xfrm>
              <a:off x="998" y="1893"/>
              <a:ext cx="31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a:latin typeface="Arial" charset="0"/>
                </a:rPr>
                <a:t>VDD</a:t>
              </a:r>
            </a:p>
          </p:txBody>
        </p:sp>
      </p:grpSp>
      <p:cxnSp>
        <p:nvCxnSpPr>
          <p:cNvPr id="86" name="Straight Connector 85"/>
          <p:cNvCxnSpPr/>
          <p:nvPr/>
        </p:nvCxnSpPr>
        <p:spPr>
          <a:xfrm>
            <a:off x="3859213" y="1752600"/>
            <a:ext cx="0" cy="12192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a:stCxn id="127" idx="0"/>
          </p:cNvCxnSpPr>
          <p:nvPr/>
        </p:nvCxnSpPr>
        <p:spPr>
          <a:xfrm flipH="1">
            <a:off x="3378200" y="2968625"/>
            <a:ext cx="4405313" cy="31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4406900" y="3170238"/>
            <a:ext cx="0" cy="16271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a:off x="4876800" y="2209800"/>
            <a:ext cx="0" cy="12192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flipH="1">
            <a:off x="4406900" y="3429000"/>
            <a:ext cx="47307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91" name="Group 194"/>
          <p:cNvGrpSpPr>
            <a:grpSpLocks/>
          </p:cNvGrpSpPr>
          <p:nvPr/>
        </p:nvGrpSpPr>
        <p:grpSpPr bwMode="auto">
          <a:xfrm>
            <a:off x="4038600" y="4808538"/>
            <a:ext cx="352425" cy="376237"/>
            <a:chOff x="2064" y="1184"/>
            <a:chExt cx="240" cy="240"/>
          </a:xfrm>
        </p:grpSpPr>
        <p:sp>
          <p:nvSpPr>
            <p:cNvPr id="92" name="Line 11"/>
            <p:cNvSpPr>
              <a:spLocks noChangeShapeType="1"/>
            </p:cNvSpPr>
            <p:nvPr/>
          </p:nvSpPr>
          <p:spPr bwMode="auto">
            <a:xfrm flipH="1">
              <a:off x="2160" y="1184"/>
              <a:ext cx="14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3" name="Line 12"/>
            <p:cNvSpPr>
              <a:spLocks noChangeShapeType="1"/>
            </p:cNvSpPr>
            <p:nvPr/>
          </p:nvSpPr>
          <p:spPr bwMode="auto">
            <a:xfrm>
              <a:off x="2160" y="1184"/>
              <a:ext cx="0"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4" name="Line 13"/>
            <p:cNvSpPr>
              <a:spLocks noChangeShapeType="1"/>
            </p:cNvSpPr>
            <p:nvPr/>
          </p:nvSpPr>
          <p:spPr bwMode="auto">
            <a:xfrm>
              <a:off x="2160" y="1424"/>
              <a:ext cx="14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5" name="Line 14"/>
            <p:cNvSpPr>
              <a:spLocks noChangeShapeType="1"/>
            </p:cNvSpPr>
            <p:nvPr/>
          </p:nvSpPr>
          <p:spPr bwMode="auto">
            <a:xfrm>
              <a:off x="2064" y="1184"/>
              <a:ext cx="0"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96" name="Group 80"/>
          <p:cNvGrpSpPr>
            <a:grpSpLocks/>
          </p:cNvGrpSpPr>
          <p:nvPr/>
        </p:nvGrpSpPr>
        <p:grpSpPr bwMode="auto">
          <a:xfrm>
            <a:off x="4313238" y="5184775"/>
            <a:ext cx="563562" cy="377825"/>
            <a:chOff x="1056" y="2544"/>
            <a:chExt cx="335" cy="240"/>
          </a:xfrm>
        </p:grpSpPr>
        <p:sp>
          <p:nvSpPr>
            <p:cNvPr id="97" name="Line 81"/>
            <p:cNvSpPr>
              <a:spLocks noChangeShapeType="1"/>
            </p:cNvSpPr>
            <p:nvPr/>
          </p:nvSpPr>
          <p:spPr bwMode="auto">
            <a:xfrm>
              <a:off x="1056" y="2688"/>
              <a:ext cx="48"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8" name="Line 82"/>
            <p:cNvSpPr>
              <a:spLocks noChangeShapeType="1"/>
            </p:cNvSpPr>
            <p:nvPr/>
          </p:nvSpPr>
          <p:spPr bwMode="auto">
            <a:xfrm flipV="1">
              <a:off x="1104" y="2688"/>
              <a:ext cx="48"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9" name="Line 83"/>
            <p:cNvSpPr>
              <a:spLocks noChangeShapeType="1"/>
            </p:cNvSpPr>
            <p:nvPr/>
          </p:nvSpPr>
          <p:spPr bwMode="auto">
            <a:xfrm>
              <a:off x="1056" y="268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0" name="Line 84"/>
            <p:cNvSpPr>
              <a:spLocks noChangeShapeType="1"/>
            </p:cNvSpPr>
            <p:nvPr/>
          </p:nvSpPr>
          <p:spPr bwMode="auto">
            <a:xfrm flipV="1">
              <a:off x="1104" y="2544"/>
              <a:ext cx="0"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 name="Text Box 85"/>
            <p:cNvSpPr txBox="1">
              <a:spLocks noChangeArrowheads="1"/>
            </p:cNvSpPr>
            <p:nvPr/>
          </p:nvSpPr>
          <p:spPr bwMode="auto">
            <a:xfrm>
              <a:off x="1104" y="2544"/>
              <a:ext cx="287"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a:latin typeface="Arial" charset="0"/>
                </a:rPr>
                <a:t>GND</a:t>
              </a:r>
            </a:p>
          </p:txBody>
        </p:sp>
      </p:grpSp>
      <p:grpSp>
        <p:nvGrpSpPr>
          <p:cNvPr id="102" name="Group 208"/>
          <p:cNvGrpSpPr>
            <a:grpSpLocks/>
          </p:cNvGrpSpPr>
          <p:nvPr/>
        </p:nvGrpSpPr>
        <p:grpSpPr bwMode="auto">
          <a:xfrm>
            <a:off x="6440488" y="2792413"/>
            <a:ext cx="493712" cy="377825"/>
            <a:chOff x="1752600" y="1143000"/>
            <a:chExt cx="533400" cy="381000"/>
          </a:xfrm>
        </p:grpSpPr>
        <p:sp>
          <p:nvSpPr>
            <p:cNvPr id="103" name="Line 15"/>
            <p:cNvSpPr>
              <a:spLocks noChangeShapeType="1"/>
            </p:cNvSpPr>
            <p:nvPr/>
          </p:nvSpPr>
          <p:spPr bwMode="auto">
            <a:xfrm flipH="1">
              <a:off x="1752600" y="152400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 name="Oval 210"/>
            <p:cNvSpPr>
              <a:spLocks noChangeArrowheads="1"/>
            </p:cNvSpPr>
            <p:nvPr/>
          </p:nvSpPr>
          <p:spPr bwMode="auto">
            <a:xfrm>
              <a:off x="1981200" y="1277938"/>
              <a:ext cx="152400" cy="76200"/>
            </a:xfrm>
            <a:prstGeom prst="ellipse">
              <a:avLst/>
            </a:prstGeom>
            <a:solidFill>
              <a:schemeClr val="bg1"/>
            </a:solidFill>
            <a:ln w="9525">
              <a:solidFill>
                <a:schemeClr val="tx1"/>
              </a:solidFill>
              <a:round/>
              <a:headEnd/>
              <a:tailEnd/>
            </a:ln>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US" altLang="en-US" sz="1800"/>
            </a:p>
          </p:txBody>
        </p:sp>
        <p:sp>
          <p:nvSpPr>
            <p:cNvPr id="105" name="Line 28"/>
            <p:cNvSpPr>
              <a:spLocks noChangeShapeType="1"/>
            </p:cNvSpPr>
            <p:nvPr/>
          </p:nvSpPr>
          <p:spPr bwMode="auto">
            <a:xfrm flipV="1">
              <a:off x="1981200" y="1143000"/>
              <a:ext cx="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6" name="Line 29"/>
            <p:cNvSpPr>
              <a:spLocks noChangeShapeType="1"/>
            </p:cNvSpPr>
            <p:nvPr/>
          </p:nvSpPr>
          <p:spPr bwMode="auto">
            <a:xfrm flipV="1">
              <a:off x="2133600" y="1143000"/>
              <a:ext cx="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7" name="Line 30"/>
            <p:cNvSpPr>
              <a:spLocks noChangeShapeType="1"/>
            </p:cNvSpPr>
            <p:nvPr/>
          </p:nvSpPr>
          <p:spPr bwMode="auto">
            <a:xfrm flipH="1">
              <a:off x="1752600" y="114300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8" name="Line 31"/>
            <p:cNvSpPr>
              <a:spLocks noChangeShapeType="1"/>
            </p:cNvSpPr>
            <p:nvPr/>
          </p:nvSpPr>
          <p:spPr bwMode="auto">
            <a:xfrm>
              <a:off x="2133600" y="1320800"/>
              <a:ext cx="152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109" name="Group 215"/>
          <p:cNvGrpSpPr>
            <a:grpSpLocks/>
          </p:cNvGrpSpPr>
          <p:nvPr/>
        </p:nvGrpSpPr>
        <p:grpSpPr bwMode="auto">
          <a:xfrm>
            <a:off x="6440488" y="2038350"/>
            <a:ext cx="493712" cy="376238"/>
            <a:chOff x="1752600" y="1143000"/>
            <a:chExt cx="533400" cy="381000"/>
          </a:xfrm>
        </p:grpSpPr>
        <p:sp>
          <p:nvSpPr>
            <p:cNvPr id="110" name="Line 15"/>
            <p:cNvSpPr>
              <a:spLocks noChangeShapeType="1"/>
            </p:cNvSpPr>
            <p:nvPr/>
          </p:nvSpPr>
          <p:spPr bwMode="auto">
            <a:xfrm flipH="1">
              <a:off x="1752600" y="152400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1" name="Oval 217"/>
            <p:cNvSpPr>
              <a:spLocks noChangeArrowheads="1"/>
            </p:cNvSpPr>
            <p:nvPr/>
          </p:nvSpPr>
          <p:spPr bwMode="auto">
            <a:xfrm>
              <a:off x="1981200" y="1277938"/>
              <a:ext cx="152400" cy="76200"/>
            </a:xfrm>
            <a:prstGeom prst="ellipse">
              <a:avLst/>
            </a:prstGeom>
            <a:solidFill>
              <a:schemeClr val="bg1"/>
            </a:solidFill>
            <a:ln w="9525">
              <a:solidFill>
                <a:schemeClr val="tx1"/>
              </a:solidFill>
              <a:round/>
              <a:headEnd/>
              <a:tailEnd/>
            </a:ln>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US" altLang="en-US" sz="1800"/>
            </a:p>
          </p:txBody>
        </p:sp>
        <p:sp>
          <p:nvSpPr>
            <p:cNvPr id="112" name="Line 28"/>
            <p:cNvSpPr>
              <a:spLocks noChangeShapeType="1"/>
            </p:cNvSpPr>
            <p:nvPr/>
          </p:nvSpPr>
          <p:spPr bwMode="auto">
            <a:xfrm flipV="1">
              <a:off x="1981200" y="1143000"/>
              <a:ext cx="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3" name="Line 29"/>
            <p:cNvSpPr>
              <a:spLocks noChangeShapeType="1"/>
            </p:cNvSpPr>
            <p:nvPr/>
          </p:nvSpPr>
          <p:spPr bwMode="auto">
            <a:xfrm flipV="1">
              <a:off x="2133600" y="1143000"/>
              <a:ext cx="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4" name="Line 30"/>
            <p:cNvSpPr>
              <a:spLocks noChangeShapeType="1"/>
            </p:cNvSpPr>
            <p:nvPr/>
          </p:nvSpPr>
          <p:spPr bwMode="auto">
            <a:xfrm flipH="1">
              <a:off x="1752600" y="114300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5" name="Line 31"/>
            <p:cNvSpPr>
              <a:spLocks noChangeShapeType="1"/>
            </p:cNvSpPr>
            <p:nvPr/>
          </p:nvSpPr>
          <p:spPr bwMode="auto">
            <a:xfrm>
              <a:off x="2133600" y="1320800"/>
              <a:ext cx="152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cxnSp>
        <p:nvCxnSpPr>
          <p:cNvPr id="116" name="Straight Connector 115"/>
          <p:cNvCxnSpPr/>
          <p:nvPr/>
        </p:nvCxnSpPr>
        <p:spPr>
          <a:xfrm>
            <a:off x="6440488" y="2405063"/>
            <a:ext cx="0" cy="3778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17" name="Group 76"/>
          <p:cNvGrpSpPr>
            <a:grpSpLocks/>
          </p:cNvGrpSpPr>
          <p:nvPr/>
        </p:nvGrpSpPr>
        <p:grpSpPr bwMode="auto">
          <a:xfrm>
            <a:off x="6211888" y="1457325"/>
            <a:ext cx="466725" cy="571500"/>
            <a:chOff x="998" y="1893"/>
            <a:chExt cx="318" cy="363"/>
          </a:xfrm>
        </p:grpSpPr>
        <p:sp>
          <p:nvSpPr>
            <p:cNvPr id="118" name="Line 77"/>
            <p:cNvSpPr>
              <a:spLocks noChangeShapeType="1"/>
            </p:cNvSpPr>
            <p:nvPr/>
          </p:nvSpPr>
          <p:spPr bwMode="auto">
            <a:xfrm>
              <a:off x="1032" y="2064"/>
              <a:ext cx="24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 name="Line 78"/>
            <p:cNvSpPr>
              <a:spLocks noChangeShapeType="1"/>
            </p:cNvSpPr>
            <p:nvPr/>
          </p:nvSpPr>
          <p:spPr bwMode="auto">
            <a:xfrm>
              <a:off x="1152" y="2064"/>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 name="Text Box 79"/>
            <p:cNvSpPr txBox="1">
              <a:spLocks noChangeArrowheads="1"/>
            </p:cNvSpPr>
            <p:nvPr/>
          </p:nvSpPr>
          <p:spPr bwMode="auto">
            <a:xfrm>
              <a:off x="998" y="1893"/>
              <a:ext cx="31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a:latin typeface="Arial" charset="0"/>
                </a:rPr>
                <a:t>VDD</a:t>
              </a:r>
            </a:p>
          </p:txBody>
        </p:sp>
      </p:grpSp>
      <p:grpSp>
        <p:nvGrpSpPr>
          <p:cNvPr id="121" name="Group 228"/>
          <p:cNvGrpSpPr>
            <a:grpSpLocks/>
          </p:cNvGrpSpPr>
          <p:nvPr/>
        </p:nvGrpSpPr>
        <p:grpSpPr bwMode="auto">
          <a:xfrm>
            <a:off x="7431088" y="2792413"/>
            <a:ext cx="493712" cy="377825"/>
            <a:chOff x="1752600" y="1143000"/>
            <a:chExt cx="533400" cy="381000"/>
          </a:xfrm>
        </p:grpSpPr>
        <p:sp>
          <p:nvSpPr>
            <p:cNvPr id="122" name="Line 15"/>
            <p:cNvSpPr>
              <a:spLocks noChangeShapeType="1"/>
            </p:cNvSpPr>
            <p:nvPr/>
          </p:nvSpPr>
          <p:spPr bwMode="auto">
            <a:xfrm flipH="1">
              <a:off x="1752600" y="152400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3" name="Oval 230"/>
            <p:cNvSpPr>
              <a:spLocks noChangeArrowheads="1"/>
            </p:cNvSpPr>
            <p:nvPr/>
          </p:nvSpPr>
          <p:spPr bwMode="auto">
            <a:xfrm>
              <a:off x="1981200" y="1277938"/>
              <a:ext cx="152400" cy="76200"/>
            </a:xfrm>
            <a:prstGeom prst="ellipse">
              <a:avLst/>
            </a:prstGeom>
            <a:solidFill>
              <a:schemeClr val="bg1"/>
            </a:solidFill>
            <a:ln w="9525">
              <a:solidFill>
                <a:schemeClr val="tx1"/>
              </a:solidFill>
              <a:round/>
              <a:headEnd/>
              <a:tailEnd/>
            </a:ln>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US" altLang="en-US" sz="1800"/>
            </a:p>
          </p:txBody>
        </p:sp>
        <p:sp>
          <p:nvSpPr>
            <p:cNvPr id="124" name="Line 28"/>
            <p:cNvSpPr>
              <a:spLocks noChangeShapeType="1"/>
            </p:cNvSpPr>
            <p:nvPr/>
          </p:nvSpPr>
          <p:spPr bwMode="auto">
            <a:xfrm flipV="1">
              <a:off x="1981200" y="1143000"/>
              <a:ext cx="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5" name="Line 29"/>
            <p:cNvSpPr>
              <a:spLocks noChangeShapeType="1"/>
            </p:cNvSpPr>
            <p:nvPr/>
          </p:nvSpPr>
          <p:spPr bwMode="auto">
            <a:xfrm flipV="1">
              <a:off x="2133600" y="1143000"/>
              <a:ext cx="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6" name="Line 30"/>
            <p:cNvSpPr>
              <a:spLocks noChangeShapeType="1"/>
            </p:cNvSpPr>
            <p:nvPr/>
          </p:nvSpPr>
          <p:spPr bwMode="auto">
            <a:xfrm flipH="1">
              <a:off x="1752600" y="114300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7" name="Line 31"/>
            <p:cNvSpPr>
              <a:spLocks noChangeShapeType="1"/>
            </p:cNvSpPr>
            <p:nvPr/>
          </p:nvSpPr>
          <p:spPr bwMode="auto">
            <a:xfrm>
              <a:off x="2133600" y="1320800"/>
              <a:ext cx="152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128" name="Group 235"/>
          <p:cNvGrpSpPr>
            <a:grpSpLocks/>
          </p:cNvGrpSpPr>
          <p:nvPr/>
        </p:nvGrpSpPr>
        <p:grpSpPr bwMode="auto">
          <a:xfrm>
            <a:off x="7431088" y="2038350"/>
            <a:ext cx="493712" cy="376238"/>
            <a:chOff x="1752600" y="1143000"/>
            <a:chExt cx="533400" cy="381000"/>
          </a:xfrm>
        </p:grpSpPr>
        <p:sp>
          <p:nvSpPr>
            <p:cNvPr id="129" name="Line 15"/>
            <p:cNvSpPr>
              <a:spLocks noChangeShapeType="1"/>
            </p:cNvSpPr>
            <p:nvPr/>
          </p:nvSpPr>
          <p:spPr bwMode="auto">
            <a:xfrm flipH="1">
              <a:off x="1752600" y="152400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0" name="Oval 237"/>
            <p:cNvSpPr>
              <a:spLocks noChangeArrowheads="1"/>
            </p:cNvSpPr>
            <p:nvPr/>
          </p:nvSpPr>
          <p:spPr bwMode="auto">
            <a:xfrm>
              <a:off x="1981200" y="1277938"/>
              <a:ext cx="152400" cy="76200"/>
            </a:xfrm>
            <a:prstGeom prst="ellipse">
              <a:avLst/>
            </a:prstGeom>
            <a:solidFill>
              <a:schemeClr val="bg1"/>
            </a:solidFill>
            <a:ln w="9525">
              <a:solidFill>
                <a:schemeClr val="tx1"/>
              </a:solidFill>
              <a:round/>
              <a:headEnd/>
              <a:tailEnd/>
            </a:ln>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US" altLang="en-US" sz="1800"/>
            </a:p>
          </p:txBody>
        </p:sp>
        <p:sp>
          <p:nvSpPr>
            <p:cNvPr id="131" name="Line 28"/>
            <p:cNvSpPr>
              <a:spLocks noChangeShapeType="1"/>
            </p:cNvSpPr>
            <p:nvPr/>
          </p:nvSpPr>
          <p:spPr bwMode="auto">
            <a:xfrm flipV="1">
              <a:off x="1981200" y="1143000"/>
              <a:ext cx="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2" name="Line 29"/>
            <p:cNvSpPr>
              <a:spLocks noChangeShapeType="1"/>
            </p:cNvSpPr>
            <p:nvPr/>
          </p:nvSpPr>
          <p:spPr bwMode="auto">
            <a:xfrm flipV="1">
              <a:off x="2133600" y="1143000"/>
              <a:ext cx="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3" name="Line 30"/>
            <p:cNvSpPr>
              <a:spLocks noChangeShapeType="1"/>
            </p:cNvSpPr>
            <p:nvPr/>
          </p:nvSpPr>
          <p:spPr bwMode="auto">
            <a:xfrm flipH="1">
              <a:off x="1752600" y="114300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4" name="Line 31"/>
            <p:cNvSpPr>
              <a:spLocks noChangeShapeType="1"/>
            </p:cNvSpPr>
            <p:nvPr/>
          </p:nvSpPr>
          <p:spPr bwMode="auto">
            <a:xfrm>
              <a:off x="2133600" y="1320800"/>
              <a:ext cx="152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cxnSp>
        <p:nvCxnSpPr>
          <p:cNvPr id="135" name="Straight Connector 134"/>
          <p:cNvCxnSpPr/>
          <p:nvPr/>
        </p:nvCxnSpPr>
        <p:spPr>
          <a:xfrm>
            <a:off x="7431088" y="2405063"/>
            <a:ext cx="0" cy="3778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36" name="Group 76"/>
          <p:cNvGrpSpPr>
            <a:grpSpLocks/>
          </p:cNvGrpSpPr>
          <p:nvPr/>
        </p:nvGrpSpPr>
        <p:grpSpPr bwMode="auto">
          <a:xfrm>
            <a:off x="7202488" y="1457325"/>
            <a:ext cx="466725" cy="571500"/>
            <a:chOff x="998" y="1893"/>
            <a:chExt cx="318" cy="363"/>
          </a:xfrm>
        </p:grpSpPr>
        <p:sp>
          <p:nvSpPr>
            <p:cNvPr id="137" name="Line 77"/>
            <p:cNvSpPr>
              <a:spLocks noChangeShapeType="1"/>
            </p:cNvSpPr>
            <p:nvPr/>
          </p:nvSpPr>
          <p:spPr bwMode="auto">
            <a:xfrm>
              <a:off x="1032" y="2064"/>
              <a:ext cx="24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8" name="Line 78"/>
            <p:cNvSpPr>
              <a:spLocks noChangeShapeType="1"/>
            </p:cNvSpPr>
            <p:nvPr/>
          </p:nvSpPr>
          <p:spPr bwMode="auto">
            <a:xfrm>
              <a:off x="1152" y="2064"/>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9" name="Text Box 79"/>
            <p:cNvSpPr txBox="1">
              <a:spLocks noChangeArrowheads="1"/>
            </p:cNvSpPr>
            <p:nvPr/>
          </p:nvSpPr>
          <p:spPr bwMode="auto">
            <a:xfrm>
              <a:off x="998" y="1893"/>
              <a:ext cx="31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a:latin typeface="Arial" charset="0"/>
                </a:rPr>
                <a:t>VDD</a:t>
              </a:r>
            </a:p>
          </p:txBody>
        </p:sp>
      </p:grpSp>
      <p:cxnSp>
        <p:nvCxnSpPr>
          <p:cNvPr id="140" name="Straight Connector 139"/>
          <p:cNvCxnSpPr>
            <a:stCxn id="134" idx="0"/>
          </p:cNvCxnSpPr>
          <p:nvPr/>
        </p:nvCxnSpPr>
        <p:spPr>
          <a:xfrm flipH="1">
            <a:off x="4876800" y="2214563"/>
            <a:ext cx="2906713" cy="79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a:xfrm>
            <a:off x="6440488" y="3163888"/>
            <a:ext cx="0" cy="6889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2" name="Straight Connector 141"/>
          <p:cNvCxnSpPr/>
          <p:nvPr/>
        </p:nvCxnSpPr>
        <p:spPr>
          <a:xfrm>
            <a:off x="7437438" y="3178175"/>
            <a:ext cx="0" cy="6889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43" name="TextBox 254"/>
          <p:cNvSpPr txBox="1">
            <a:spLocks noChangeArrowheads="1"/>
          </p:cNvSpPr>
          <p:nvPr/>
        </p:nvSpPr>
        <p:spPr bwMode="auto">
          <a:xfrm>
            <a:off x="6248400" y="3810000"/>
            <a:ext cx="3746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400"/>
              <a:t>I1</a:t>
            </a:r>
          </a:p>
        </p:txBody>
      </p:sp>
      <p:sp>
        <p:nvSpPr>
          <p:cNvPr id="144" name="TextBox 255"/>
          <p:cNvSpPr txBox="1">
            <a:spLocks noChangeArrowheads="1"/>
          </p:cNvSpPr>
          <p:nvPr/>
        </p:nvSpPr>
        <p:spPr bwMode="auto">
          <a:xfrm>
            <a:off x="7294563" y="3856038"/>
            <a:ext cx="3746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400"/>
              <a:t>I2</a:t>
            </a:r>
          </a:p>
        </p:txBody>
      </p:sp>
      <p:sp>
        <p:nvSpPr>
          <p:cNvPr id="145" name="Oval 144"/>
          <p:cNvSpPr/>
          <p:nvPr/>
        </p:nvSpPr>
        <p:spPr>
          <a:xfrm>
            <a:off x="3352800" y="2952750"/>
            <a:ext cx="41275" cy="4445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6" name="Oval 145"/>
          <p:cNvSpPr/>
          <p:nvPr/>
        </p:nvSpPr>
        <p:spPr>
          <a:xfrm>
            <a:off x="4387850" y="3419475"/>
            <a:ext cx="41275" cy="4445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17848683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0C8266F7-CE92-4A58-8002-AC32DA1ED7BA}" type="datetime1">
              <a:rPr lang="en-US" smtClean="0"/>
              <a:t>10/14/2024</a:t>
            </a:fld>
            <a:endParaRPr lang="en-US"/>
          </a:p>
        </p:txBody>
      </p:sp>
      <p:sp>
        <p:nvSpPr>
          <p:cNvPr id="5" name="Footer Placeholder 4"/>
          <p:cNvSpPr>
            <a:spLocks noGrp="1"/>
          </p:cNvSpPr>
          <p:nvPr>
            <p:ph type="ftr" sz="quarter" idx="11"/>
          </p:nvPr>
        </p:nvSpPr>
        <p:spPr/>
        <p:txBody>
          <a:bodyPr/>
          <a:lstStyle/>
          <a:p>
            <a:r>
              <a:rPr lang="en-US" smtClean="0"/>
              <a:t>Wide Band Amplifier -  Ed Fong</a:t>
            </a:r>
            <a:endParaRPr lang="en-US"/>
          </a:p>
        </p:txBody>
      </p:sp>
      <p:sp>
        <p:nvSpPr>
          <p:cNvPr id="6" name="Slide Number Placeholder 5"/>
          <p:cNvSpPr>
            <a:spLocks noGrp="1"/>
          </p:cNvSpPr>
          <p:nvPr>
            <p:ph type="sldNum" sz="quarter" idx="12"/>
          </p:nvPr>
        </p:nvSpPr>
        <p:spPr/>
        <p:txBody>
          <a:bodyPr/>
          <a:lstStyle/>
          <a:p>
            <a:fld id="{8C5D9805-2027-4481-9ED1-39DF6CB8760D}" type="slidenum">
              <a:rPr lang="en-US" smtClean="0"/>
              <a:t>32</a:t>
            </a:fld>
            <a:endParaRPr lang="en-US"/>
          </a:p>
        </p:txBody>
      </p:sp>
      <p:cxnSp>
        <p:nvCxnSpPr>
          <p:cNvPr id="7" name="Straight Connector 6"/>
          <p:cNvCxnSpPr/>
          <p:nvPr/>
        </p:nvCxnSpPr>
        <p:spPr>
          <a:xfrm flipH="1">
            <a:off x="6315075" y="3249613"/>
            <a:ext cx="42227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8" name="Group 6"/>
          <p:cNvGrpSpPr>
            <a:grpSpLocks/>
          </p:cNvGrpSpPr>
          <p:nvPr/>
        </p:nvGrpSpPr>
        <p:grpSpPr bwMode="auto">
          <a:xfrm>
            <a:off x="5962650" y="3825875"/>
            <a:ext cx="352425" cy="376238"/>
            <a:chOff x="2648" y="1192"/>
            <a:chExt cx="240" cy="240"/>
          </a:xfrm>
        </p:grpSpPr>
        <p:sp>
          <p:nvSpPr>
            <p:cNvPr id="9" name="Line 6"/>
            <p:cNvSpPr>
              <a:spLocks noChangeShapeType="1"/>
            </p:cNvSpPr>
            <p:nvPr/>
          </p:nvSpPr>
          <p:spPr bwMode="auto">
            <a:xfrm>
              <a:off x="2648" y="1192"/>
              <a:ext cx="14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 name="Line 7"/>
            <p:cNvSpPr>
              <a:spLocks noChangeShapeType="1"/>
            </p:cNvSpPr>
            <p:nvPr/>
          </p:nvSpPr>
          <p:spPr bwMode="auto">
            <a:xfrm>
              <a:off x="2792" y="1192"/>
              <a:ext cx="0"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 name="Line 8"/>
            <p:cNvSpPr>
              <a:spLocks noChangeShapeType="1"/>
            </p:cNvSpPr>
            <p:nvPr/>
          </p:nvSpPr>
          <p:spPr bwMode="auto">
            <a:xfrm flipH="1">
              <a:off x="2648" y="1432"/>
              <a:ext cx="14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 name="Line 9"/>
            <p:cNvSpPr>
              <a:spLocks noChangeShapeType="1"/>
            </p:cNvSpPr>
            <p:nvPr/>
          </p:nvSpPr>
          <p:spPr bwMode="auto">
            <a:xfrm>
              <a:off x="2888" y="1192"/>
              <a:ext cx="0"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13" name="Group 11"/>
          <p:cNvGrpSpPr>
            <a:grpSpLocks/>
          </p:cNvGrpSpPr>
          <p:nvPr/>
        </p:nvGrpSpPr>
        <p:grpSpPr bwMode="auto">
          <a:xfrm>
            <a:off x="5116513" y="3825875"/>
            <a:ext cx="352425" cy="376238"/>
            <a:chOff x="2064" y="1184"/>
            <a:chExt cx="240" cy="240"/>
          </a:xfrm>
        </p:grpSpPr>
        <p:sp>
          <p:nvSpPr>
            <p:cNvPr id="14" name="Line 11"/>
            <p:cNvSpPr>
              <a:spLocks noChangeShapeType="1"/>
            </p:cNvSpPr>
            <p:nvPr/>
          </p:nvSpPr>
          <p:spPr bwMode="auto">
            <a:xfrm flipH="1">
              <a:off x="2160" y="1184"/>
              <a:ext cx="14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 name="Line 12"/>
            <p:cNvSpPr>
              <a:spLocks noChangeShapeType="1"/>
            </p:cNvSpPr>
            <p:nvPr/>
          </p:nvSpPr>
          <p:spPr bwMode="auto">
            <a:xfrm>
              <a:off x="2160" y="1184"/>
              <a:ext cx="0"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 name="Line 13"/>
            <p:cNvSpPr>
              <a:spLocks noChangeShapeType="1"/>
            </p:cNvSpPr>
            <p:nvPr/>
          </p:nvSpPr>
          <p:spPr bwMode="auto">
            <a:xfrm>
              <a:off x="2160" y="1424"/>
              <a:ext cx="14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 name="Line 14"/>
            <p:cNvSpPr>
              <a:spLocks noChangeShapeType="1"/>
            </p:cNvSpPr>
            <p:nvPr/>
          </p:nvSpPr>
          <p:spPr bwMode="auto">
            <a:xfrm>
              <a:off x="2064" y="1184"/>
              <a:ext cx="0"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18" name="Group 80"/>
          <p:cNvGrpSpPr>
            <a:grpSpLocks/>
          </p:cNvGrpSpPr>
          <p:nvPr/>
        </p:nvGrpSpPr>
        <p:grpSpPr bwMode="auto">
          <a:xfrm>
            <a:off x="5670550" y="5032375"/>
            <a:ext cx="565150" cy="377825"/>
            <a:chOff x="1056" y="2544"/>
            <a:chExt cx="335" cy="240"/>
          </a:xfrm>
        </p:grpSpPr>
        <p:sp>
          <p:nvSpPr>
            <p:cNvPr id="19" name="Line 81"/>
            <p:cNvSpPr>
              <a:spLocks noChangeShapeType="1"/>
            </p:cNvSpPr>
            <p:nvPr/>
          </p:nvSpPr>
          <p:spPr bwMode="auto">
            <a:xfrm>
              <a:off x="1056" y="2688"/>
              <a:ext cx="48"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 name="Line 82"/>
            <p:cNvSpPr>
              <a:spLocks noChangeShapeType="1"/>
            </p:cNvSpPr>
            <p:nvPr/>
          </p:nvSpPr>
          <p:spPr bwMode="auto">
            <a:xfrm flipV="1">
              <a:off x="1104" y="2688"/>
              <a:ext cx="48"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 name="Line 83"/>
            <p:cNvSpPr>
              <a:spLocks noChangeShapeType="1"/>
            </p:cNvSpPr>
            <p:nvPr/>
          </p:nvSpPr>
          <p:spPr bwMode="auto">
            <a:xfrm>
              <a:off x="1056" y="268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 name="Line 84"/>
            <p:cNvSpPr>
              <a:spLocks noChangeShapeType="1"/>
            </p:cNvSpPr>
            <p:nvPr/>
          </p:nvSpPr>
          <p:spPr bwMode="auto">
            <a:xfrm flipV="1">
              <a:off x="1104" y="2544"/>
              <a:ext cx="0"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 name="Text Box 85"/>
            <p:cNvSpPr txBox="1">
              <a:spLocks noChangeArrowheads="1"/>
            </p:cNvSpPr>
            <p:nvPr/>
          </p:nvSpPr>
          <p:spPr bwMode="auto">
            <a:xfrm>
              <a:off x="1104" y="2544"/>
              <a:ext cx="287"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a:latin typeface="Arial" charset="0"/>
                </a:rPr>
                <a:t>GND</a:t>
              </a:r>
            </a:p>
          </p:txBody>
        </p:sp>
      </p:grpSp>
      <p:cxnSp>
        <p:nvCxnSpPr>
          <p:cNvPr id="24" name="Straight Connector 23"/>
          <p:cNvCxnSpPr>
            <a:stCxn id="11" idx="1"/>
          </p:cNvCxnSpPr>
          <p:nvPr/>
        </p:nvCxnSpPr>
        <p:spPr>
          <a:xfrm flipH="1" flipV="1">
            <a:off x="5468938" y="4202113"/>
            <a:ext cx="4937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5" name="Group 22"/>
          <p:cNvGrpSpPr>
            <a:grpSpLocks/>
          </p:cNvGrpSpPr>
          <p:nvPr/>
        </p:nvGrpSpPr>
        <p:grpSpPr bwMode="auto">
          <a:xfrm>
            <a:off x="5538788" y="4202113"/>
            <a:ext cx="423862" cy="1057275"/>
            <a:chOff x="1008" y="480"/>
            <a:chExt cx="288" cy="672"/>
          </a:xfrm>
        </p:grpSpPr>
        <p:sp>
          <p:nvSpPr>
            <p:cNvPr id="26" name="Oval 23"/>
            <p:cNvSpPr>
              <a:spLocks noChangeArrowheads="1"/>
            </p:cNvSpPr>
            <p:nvPr/>
          </p:nvSpPr>
          <p:spPr bwMode="auto">
            <a:xfrm>
              <a:off x="1008" y="720"/>
              <a:ext cx="288" cy="240"/>
            </a:xfrm>
            <a:prstGeom prst="ellipse">
              <a:avLst/>
            </a:prstGeom>
            <a:solidFill>
              <a:schemeClr val="bg1"/>
            </a:solidFill>
            <a:ln w="9525">
              <a:solidFill>
                <a:schemeClr val="tx1"/>
              </a:solidFill>
              <a:round/>
              <a:headEnd/>
              <a:tailEnd/>
            </a:ln>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US" altLang="en-US" sz="1800"/>
            </a:p>
          </p:txBody>
        </p:sp>
        <p:sp>
          <p:nvSpPr>
            <p:cNvPr id="27" name="Line 24"/>
            <p:cNvSpPr>
              <a:spLocks noChangeShapeType="1"/>
            </p:cNvSpPr>
            <p:nvPr/>
          </p:nvSpPr>
          <p:spPr bwMode="auto">
            <a:xfrm>
              <a:off x="1152" y="720"/>
              <a:ext cx="0" cy="24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8" name="Line 25"/>
            <p:cNvSpPr>
              <a:spLocks noChangeShapeType="1"/>
            </p:cNvSpPr>
            <p:nvPr/>
          </p:nvSpPr>
          <p:spPr bwMode="auto">
            <a:xfrm flipV="1">
              <a:off x="1152" y="480"/>
              <a:ext cx="0"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 name="Line 26"/>
            <p:cNvSpPr>
              <a:spLocks noChangeShapeType="1"/>
            </p:cNvSpPr>
            <p:nvPr/>
          </p:nvSpPr>
          <p:spPr bwMode="auto">
            <a:xfrm>
              <a:off x="1152" y="96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30" name="Group 28"/>
          <p:cNvGrpSpPr>
            <a:grpSpLocks/>
          </p:cNvGrpSpPr>
          <p:nvPr/>
        </p:nvGrpSpPr>
        <p:grpSpPr bwMode="auto">
          <a:xfrm>
            <a:off x="5116513" y="3070225"/>
            <a:ext cx="352425" cy="377825"/>
            <a:chOff x="2064" y="1184"/>
            <a:chExt cx="240" cy="240"/>
          </a:xfrm>
        </p:grpSpPr>
        <p:sp>
          <p:nvSpPr>
            <p:cNvPr id="31" name="Line 11"/>
            <p:cNvSpPr>
              <a:spLocks noChangeShapeType="1"/>
            </p:cNvSpPr>
            <p:nvPr/>
          </p:nvSpPr>
          <p:spPr bwMode="auto">
            <a:xfrm flipH="1">
              <a:off x="2160" y="1184"/>
              <a:ext cx="14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2" name="Line 12"/>
            <p:cNvSpPr>
              <a:spLocks noChangeShapeType="1"/>
            </p:cNvSpPr>
            <p:nvPr/>
          </p:nvSpPr>
          <p:spPr bwMode="auto">
            <a:xfrm>
              <a:off x="2160" y="1184"/>
              <a:ext cx="0"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3" name="Line 13"/>
            <p:cNvSpPr>
              <a:spLocks noChangeShapeType="1"/>
            </p:cNvSpPr>
            <p:nvPr/>
          </p:nvSpPr>
          <p:spPr bwMode="auto">
            <a:xfrm>
              <a:off x="2160" y="1424"/>
              <a:ext cx="14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4" name="Line 14"/>
            <p:cNvSpPr>
              <a:spLocks noChangeShapeType="1"/>
            </p:cNvSpPr>
            <p:nvPr/>
          </p:nvSpPr>
          <p:spPr bwMode="auto">
            <a:xfrm>
              <a:off x="2064" y="1184"/>
              <a:ext cx="0"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35" name="Group 33"/>
          <p:cNvGrpSpPr>
            <a:grpSpLocks/>
          </p:cNvGrpSpPr>
          <p:nvPr/>
        </p:nvGrpSpPr>
        <p:grpSpPr bwMode="auto">
          <a:xfrm>
            <a:off x="5962650" y="3070225"/>
            <a:ext cx="352425" cy="377825"/>
            <a:chOff x="2648" y="1192"/>
            <a:chExt cx="240" cy="240"/>
          </a:xfrm>
        </p:grpSpPr>
        <p:sp>
          <p:nvSpPr>
            <p:cNvPr id="36" name="Line 6"/>
            <p:cNvSpPr>
              <a:spLocks noChangeShapeType="1"/>
            </p:cNvSpPr>
            <p:nvPr/>
          </p:nvSpPr>
          <p:spPr bwMode="auto">
            <a:xfrm>
              <a:off x="2648" y="1192"/>
              <a:ext cx="14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 name="Line 7"/>
            <p:cNvSpPr>
              <a:spLocks noChangeShapeType="1"/>
            </p:cNvSpPr>
            <p:nvPr/>
          </p:nvSpPr>
          <p:spPr bwMode="auto">
            <a:xfrm>
              <a:off x="2792" y="1192"/>
              <a:ext cx="0"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8" name="Line 8"/>
            <p:cNvSpPr>
              <a:spLocks noChangeShapeType="1"/>
            </p:cNvSpPr>
            <p:nvPr/>
          </p:nvSpPr>
          <p:spPr bwMode="auto">
            <a:xfrm flipH="1">
              <a:off x="2648" y="1432"/>
              <a:ext cx="14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9" name="Line 9"/>
            <p:cNvSpPr>
              <a:spLocks noChangeShapeType="1"/>
            </p:cNvSpPr>
            <p:nvPr/>
          </p:nvSpPr>
          <p:spPr bwMode="auto">
            <a:xfrm>
              <a:off x="2888" y="1192"/>
              <a:ext cx="0"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cxnSp>
        <p:nvCxnSpPr>
          <p:cNvPr id="40" name="Straight Connector 39"/>
          <p:cNvCxnSpPr/>
          <p:nvPr/>
        </p:nvCxnSpPr>
        <p:spPr>
          <a:xfrm>
            <a:off x="5468938" y="3448050"/>
            <a:ext cx="0" cy="3778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5962650" y="3448050"/>
            <a:ext cx="0" cy="3778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2" name="Group 40"/>
          <p:cNvGrpSpPr>
            <a:grpSpLocks/>
          </p:cNvGrpSpPr>
          <p:nvPr/>
        </p:nvGrpSpPr>
        <p:grpSpPr bwMode="auto">
          <a:xfrm>
            <a:off x="4903788" y="2335213"/>
            <a:ext cx="565150" cy="377825"/>
            <a:chOff x="609600" y="1143000"/>
            <a:chExt cx="609600" cy="381000"/>
          </a:xfrm>
        </p:grpSpPr>
        <p:sp>
          <p:nvSpPr>
            <p:cNvPr id="43" name="Line 17"/>
            <p:cNvSpPr>
              <a:spLocks noChangeShapeType="1"/>
            </p:cNvSpPr>
            <p:nvPr/>
          </p:nvSpPr>
          <p:spPr bwMode="auto">
            <a:xfrm>
              <a:off x="990600" y="1143000"/>
              <a:ext cx="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4" name="Line 18"/>
            <p:cNvSpPr>
              <a:spLocks noChangeShapeType="1"/>
            </p:cNvSpPr>
            <p:nvPr/>
          </p:nvSpPr>
          <p:spPr bwMode="auto">
            <a:xfrm>
              <a:off x="990600" y="152400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 name="Line 19"/>
            <p:cNvSpPr>
              <a:spLocks noChangeShapeType="1"/>
            </p:cNvSpPr>
            <p:nvPr/>
          </p:nvSpPr>
          <p:spPr bwMode="auto">
            <a:xfrm>
              <a:off x="838200" y="1143000"/>
              <a:ext cx="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6" name="Oval 20"/>
            <p:cNvSpPr>
              <a:spLocks noChangeArrowheads="1"/>
            </p:cNvSpPr>
            <p:nvPr/>
          </p:nvSpPr>
          <p:spPr bwMode="auto">
            <a:xfrm>
              <a:off x="838200" y="1295400"/>
              <a:ext cx="152400" cy="76200"/>
            </a:xfrm>
            <a:prstGeom prst="ellipse">
              <a:avLst/>
            </a:prstGeom>
            <a:solidFill>
              <a:schemeClr val="bg1"/>
            </a:solidFill>
            <a:ln w="9525">
              <a:solidFill>
                <a:schemeClr val="tx1"/>
              </a:solidFill>
              <a:round/>
              <a:headEnd/>
              <a:tailEnd/>
            </a:ln>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US" altLang="en-US" sz="1800"/>
            </a:p>
          </p:txBody>
        </p:sp>
        <p:sp>
          <p:nvSpPr>
            <p:cNvPr id="47" name="Line 21"/>
            <p:cNvSpPr>
              <a:spLocks noChangeShapeType="1"/>
            </p:cNvSpPr>
            <p:nvPr/>
          </p:nvSpPr>
          <p:spPr bwMode="auto">
            <a:xfrm flipH="1">
              <a:off x="609600" y="1328738"/>
              <a:ext cx="228600" cy="476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8" name="Line 27"/>
            <p:cNvSpPr>
              <a:spLocks noChangeShapeType="1"/>
            </p:cNvSpPr>
            <p:nvPr/>
          </p:nvSpPr>
          <p:spPr bwMode="auto">
            <a:xfrm>
              <a:off x="990600" y="114300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49" name="Group 47"/>
          <p:cNvGrpSpPr>
            <a:grpSpLocks/>
          </p:cNvGrpSpPr>
          <p:nvPr/>
        </p:nvGrpSpPr>
        <p:grpSpPr bwMode="auto">
          <a:xfrm>
            <a:off x="5962650" y="2325688"/>
            <a:ext cx="493713" cy="377825"/>
            <a:chOff x="1752600" y="1143000"/>
            <a:chExt cx="533400" cy="381000"/>
          </a:xfrm>
        </p:grpSpPr>
        <p:sp>
          <p:nvSpPr>
            <p:cNvPr id="50" name="Line 15"/>
            <p:cNvSpPr>
              <a:spLocks noChangeShapeType="1"/>
            </p:cNvSpPr>
            <p:nvPr/>
          </p:nvSpPr>
          <p:spPr bwMode="auto">
            <a:xfrm flipH="1">
              <a:off x="1752600" y="152400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 name="Oval 49"/>
            <p:cNvSpPr>
              <a:spLocks noChangeArrowheads="1"/>
            </p:cNvSpPr>
            <p:nvPr/>
          </p:nvSpPr>
          <p:spPr bwMode="auto">
            <a:xfrm>
              <a:off x="1981200" y="1277938"/>
              <a:ext cx="152400" cy="76200"/>
            </a:xfrm>
            <a:prstGeom prst="ellipse">
              <a:avLst/>
            </a:prstGeom>
            <a:solidFill>
              <a:schemeClr val="bg1"/>
            </a:solidFill>
            <a:ln w="9525">
              <a:solidFill>
                <a:schemeClr val="tx1"/>
              </a:solidFill>
              <a:round/>
              <a:headEnd/>
              <a:tailEnd/>
            </a:ln>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US" altLang="en-US" sz="1800"/>
            </a:p>
          </p:txBody>
        </p:sp>
        <p:sp>
          <p:nvSpPr>
            <p:cNvPr id="52" name="Line 28"/>
            <p:cNvSpPr>
              <a:spLocks noChangeShapeType="1"/>
            </p:cNvSpPr>
            <p:nvPr/>
          </p:nvSpPr>
          <p:spPr bwMode="auto">
            <a:xfrm flipV="1">
              <a:off x="1981200" y="1143000"/>
              <a:ext cx="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 name="Line 29"/>
            <p:cNvSpPr>
              <a:spLocks noChangeShapeType="1"/>
            </p:cNvSpPr>
            <p:nvPr/>
          </p:nvSpPr>
          <p:spPr bwMode="auto">
            <a:xfrm flipV="1">
              <a:off x="2133600" y="1143000"/>
              <a:ext cx="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4" name="Line 30"/>
            <p:cNvSpPr>
              <a:spLocks noChangeShapeType="1"/>
            </p:cNvSpPr>
            <p:nvPr/>
          </p:nvSpPr>
          <p:spPr bwMode="auto">
            <a:xfrm flipH="1">
              <a:off x="1752600" y="114300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5" name="Line 31"/>
            <p:cNvSpPr>
              <a:spLocks noChangeShapeType="1"/>
            </p:cNvSpPr>
            <p:nvPr/>
          </p:nvSpPr>
          <p:spPr bwMode="auto">
            <a:xfrm>
              <a:off x="2133600" y="1320800"/>
              <a:ext cx="152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56" name="Group 54"/>
          <p:cNvGrpSpPr>
            <a:grpSpLocks/>
          </p:cNvGrpSpPr>
          <p:nvPr/>
        </p:nvGrpSpPr>
        <p:grpSpPr bwMode="auto">
          <a:xfrm>
            <a:off x="4903788" y="1562100"/>
            <a:ext cx="565150" cy="376238"/>
            <a:chOff x="609600" y="1143000"/>
            <a:chExt cx="609600" cy="381000"/>
          </a:xfrm>
        </p:grpSpPr>
        <p:sp>
          <p:nvSpPr>
            <p:cNvPr id="57" name="Line 17"/>
            <p:cNvSpPr>
              <a:spLocks noChangeShapeType="1"/>
            </p:cNvSpPr>
            <p:nvPr/>
          </p:nvSpPr>
          <p:spPr bwMode="auto">
            <a:xfrm>
              <a:off x="990600" y="1143000"/>
              <a:ext cx="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 name="Line 18"/>
            <p:cNvSpPr>
              <a:spLocks noChangeShapeType="1"/>
            </p:cNvSpPr>
            <p:nvPr/>
          </p:nvSpPr>
          <p:spPr bwMode="auto">
            <a:xfrm>
              <a:off x="990600" y="152400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9" name="Line 19"/>
            <p:cNvSpPr>
              <a:spLocks noChangeShapeType="1"/>
            </p:cNvSpPr>
            <p:nvPr/>
          </p:nvSpPr>
          <p:spPr bwMode="auto">
            <a:xfrm>
              <a:off x="838200" y="1143000"/>
              <a:ext cx="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 name="Oval 20"/>
            <p:cNvSpPr>
              <a:spLocks noChangeArrowheads="1"/>
            </p:cNvSpPr>
            <p:nvPr/>
          </p:nvSpPr>
          <p:spPr bwMode="auto">
            <a:xfrm>
              <a:off x="838200" y="1295400"/>
              <a:ext cx="152400" cy="76200"/>
            </a:xfrm>
            <a:prstGeom prst="ellipse">
              <a:avLst/>
            </a:prstGeom>
            <a:solidFill>
              <a:schemeClr val="bg1"/>
            </a:solidFill>
            <a:ln w="9525">
              <a:solidFill>
                <a:schemeClr val="tx1"/>
              </a:solidFill>
              <a:round/>
              <a:headEnd/>
              <a:tailEnd/>
            </a:ln>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US" altLang="en-US" sz="1800"/>
            </a:p>
          </p:txBody>
        </p:sp>
        <p:sp>
          <p:nvSpPr>
            <p:cNvPr id="61" name="Line 21"/>
            <p:cNvSpPr>
              <a:spLocks noChangeShapeType="1"/>
            </p:cNvSpPr>
            <p:nvPr/>
          </p:nvSpPr>
          <p:spPr bwMode="auto">
            <a:xfrm flipH="1">
              <a:off x="609600" y="1328738"/>
              <a:ext cx="228600" cy="476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2" name="Line 27"/>
            <p:cNvSpPr>
              <a:spLocks noChangeShapeType="1"/>
            </p:cNvSpPr>
            <p:nvPr/>
          </p:nvSpPr>
          <p:spPr bwMode="auto">
            <a:xfrm>
              <a:off x="990600" y="114300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63" name="Group 61"/>
          <p:cNvGrpSpPr>
            <a:grpSpLocks/>
          </p:cNvGrpSpPr>
          <p:nvPr/>
        </p:nvGrpSpPr>
        <p:grpSpPr bwMode="auto">
          <a:xfrm>
            <a:off x="5962650" y="1570038"/>
            <a:ext cx="493713" cy="377825"/>
            <a:chOff x="1752600" y="1143000"/>
            <a:chExt cx="533400" cy="381000"/>
          </a:xfrm>
        </p:grpSpPr>
        <p:sp>
          <p:nvSpPr>
            <p:cNvPr id="64" name="Line 15"/>
            <p:cNvSpPr>
              <a:spLocks noChangeShapeType="1"/>
            </p:cNvSpPr>
            <p:nvPr/>
          </p:nvSpPr>
          <p:spPr bwMode="auto">
            <a:xfrm flipH="1">
              <a:off x="1752600" y="152400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 name="Oval 63"/>
            <p:cNvSpPr>
              <a:spLocks noChangeArrowheads="1"/>
            </p:cNvSpPr>
            <p:nvPr/>
          </p:nvSpPr>
          <p:spPr bwMode="auto">
            <a:xfrm>
              <a:off x="1981200" y="1277938"/>
              <a:ext cx="152400" cy="76200"/>
            </a:xfrm>
            <a:prstGeom prst="ellipse">
              <a:avLst/>
            </a:prstGeom>
            <a:solidFill>
              <a:schemeClr val="bg1"/>
            </a:solidFill>
            <a:ln w="9525">
              <a:solidFill>
                <a:schemeClr val="tx1"/>
              </a:solidFill>
              <a:round/>
              <a:headEnd/>
              <a:tailEnd/>
            </a:ln>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US" altLang="en-US" sz="1800"/>
            </a:p>
          </p:txBody>
        </p:sp>
        <p:sp>
          <p:nvSpPr>
            <p:cNvPr id="66" name="Line 28"/>
            <p:cNvSpPr>
              <a:spLocks noChangeShapeType="1"/>
            </p:cNvSpPr>
            <p:nvPr/>
          </p:nvSpPr>
          <p:spPr bwMode="auto">
            <a:xfrm flipV="1">
              <a:off x="1981200" y="1143000"/>
              <a:ext cx="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7" name="Line 29"/>
            <p:cNvSpPr>
              <a:spLocks noChangeShapeType="1"/>
            </p:cNvSpPr>
            <p:nvPr/>
          </p:nvSpPr>
          <p:spPr bwMode="auto">
            <a:xfrm flipV="1">
              <a:off x="2133600" y="1143000"/>
              <a:ext cx="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8" name="Line 30"/>
            <p:cNvSpPr>
              <a:spLocks noChangeShapeType="1"/>
            </p:cNvSpPr>
            <p:nvPr/>
          </p:nvSpPr>
          <p:spPr bwMode="auto">
            <a:xfrm flipH="1">
              <a:off x="1752600" y="114300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9" name="Line 31"/>
            <p:cNvSpPr>
              <a:spLocks noChangeShapeType="1"/>
            </p:cNvSpPr>
            <p:nvPr/>
          </p:nvSpPr>
          <p:spPr bwMode="auto">
            <a:xfrm>
              <a:off x="2133600" y="1320800"/>
              <a:ext cx="152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cxnSp>
        <p:nvCxnSpPr>
          <p:cNvPr id="70" name="Straight Connector 69"/>
          <p:cNvCxnSpPr/>
          <p:nvPr/>
        </p:nvCxnSpPr>
        <p:spPr>
          <a:xfrm>
            <a:off x="5468938" y="2693988"/>
            <a:ext cx="0" cy="3762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a:off x="5962650" y="2693988"/>
            <a:ext cx="0" cy="3762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a:off x="5468938" y="1938338"/>
            <a:ext cx="0" cy="3778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a:off x="5962650" y="1938338"/>
            <a:ext cx="0" cy="3778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4" name="Group 76"/>
          <p:cNvGrpSpPr>
            <a:grpSpLocks/>
          </p:cNvGrpSpPr>
          <p:nvPr/>
        </p:nvGrpSpPr>
        <p:grpSpPr bwMode="auto">
          <a:xfrm>
            <a:off x="5230813" y="990600"/>
            <a:ext cx="466725" cy="571500"/>
            <a:chOff x="998" y="1893"/>
            <a:chExt cx="318" cy="363"/>
          </a:xfrm>
        </p:grpSpPr>
        <p:sp>
          <p:nvSpPr>
            <p:cNvPr id="75" name="Line 77"/>
            <p:cNvSpPr>
              <a:spLocks noChangeShapeType="1"/>
            </p:cNvSpPr>
            <p:nvPr/>
          </p:nvSpPr>
          <p:spPr bwMode="auto">
            <a:xfrm>
              <a:off x="1032" y="2064"/>
              <a:ext cx="24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6" name="Line 78"/>
            <p:cNvSpPr>
              <a:spLocks noChangeShapeType="1"/>
            </p:cNvSpPr>
            <p:nvPr/>
          </p:nvSpPr>
          <p:spPr bwMode="auto">
            <a:xfrm>
              <a:off x="1152" y="2064"/>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7" name="Text Box 79"/>
            <p:cNvSpPr txBox="1">
              <a:spLocks noChangeArrowheads="1"/>
            </p:cNvSpPr>
            <p:nvPr/>
          </p:nvSpPr>
          <p:spPr bwMode="auto">
            <a:xfrm>
              <a:off x="998" y="1893"/>
              <a:ext cx="31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a:latin typeface="Arial" charset="0"/>
                </a:rPr>
                <a:t>VDD</a:t>
              </a:r>
            </a:p>
          </p:txBody>
        </p:sp>
      </p:grpSp>
      <p:grpSp>
        <p:nvGrpSpPr>
          <p:cNvPr id="78" name="Group 76"/>
          <p:cNvGrpSpPr>
            <a:grpSpLocks/>
          </p:cNvGrpSpPr>
          <p:nvPr/>
        </p:nvGrpSpPr>
        <p:grpSpPr bwMode="auto">
          <a:xfrm>
            <a:off x="5732463" y="990600"/>
            <a:ext cx="468312" cy="571500"/>
            <a:chOff x="998" y="1893"/>
            <a:chExt cx="318" cy="363"/>
          </a:xfrm>
        </p:grpSpPr>
        <p:sp>
          <p:nvSpPr>
            <p:cNvPr id="79" name="Line 77"/>
            <p:cNvSpPr>
              <a:spLocks noChangeShapeType="1"/>
            </p:cNvSpPr>
            <p:nvPr/>
          </p:nvSpPr>
          <p:spPr bwMode="auto">
            <a:xfrm>
              <a:off x="1032" y="2064"/>
              <a:ext cx="24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 name="Line 78"/>
            <p:cNvSpPr>
              <a:spLocks noChangeShapeType="1"/>
            </p:cNvSpPr>
            <p:nvPr/>
          </p:nvSpPr>
          <p:spPr bwMode="auto">
            <a:xfrm>
              <a:off x="1152" y="2064"/>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1" name="Text Box 79"/>
            <p:cNvSpPr txBox="1">
              <a:spLocks noChangeArrowheads="1"/>
            </p:cNvSpPr>
            <p:nvPr/>
          </p:nvSpPr>
          <p:spPr bwMode="auto">
            <a:xfrm>
              <a:off x="998" y="1893"/>
              <a:ext cx="31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a:latin typeface="Arial" charset="0"/>
                </a:rPr>
                <a:t>VDD</a:t>
              </a:r>
            </a:p>
          </p:txBody>
        </p:sp>
      </p:grpSp>
      <p:sp>
        <p:nvSpPr>
          <p:cNvPr id="82" name="TextBox 80"/>
          <p:cNvSpPr txBox="1">
            <a:spLocks noChangeArrowheads="1"/>
          </p:cNvSpPr>
          <p:nvPr/>
        </p:nvSpPr>
        <p:spPr bwMode="auto">
          <a:xfrm>
            <a:off x="5945188" y="4605338"/>
            <a:ext cx="8445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400"/>
              <a:t>ibias</a:t>
            </a:r>
          </a:p>
        </p:txBody>
      </p:sp>
      <p:cxnSp>
        <p:nvCxnSpPr>
          <p:cNvPr id="83" name="Straight Connector 82"/>
          <p:cNvCxnSpPr/>
          <p:nvPr/>
        </p:nvCxnSpPr>
        <p:spPr>
          <a:xfrm flipH="1">
            <a:off x="4692650" y="4014788"/>
            <a:ext cx="42386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flipH="1">
            <a:off x="6315075" y="4022725"/>
            <a:ext cx="42227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5" name="TextBox 83"/>
          <p:cNvSpPr txBox="1">
            <a:spLocks noChangeArrowheads="1"/>
          </p:cNvSpPr>
          <p:nvPr/>
        </p:nvSpPr>
        <p:spPr bwMode="auto">
          <a:xfrm>
            <a:off x="4270375" y="3825875"/>
            <a:ext cx="5635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400"/>
              <a:t>Vin+</a:t>
            </a:r>
          </a:p>
        </p:txBody>
      </p:sp>
      <p:sp>
        <p:nvSpPr>
          <p:cNvPr id="86" name="TextBox 84"/>
          <p:cNvSpPr txBox="1">
            <a:spLocks noChangeArrowheads="1"/>
          </p:cNvSpPr>
          <p:nvPr/>
        </p:nvSpPr>
        <p:spPr bwMode="auto">
          <a:xfrm>
            <a:off x="6737350" y="3806825"/>
            <a:ext cx="5635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400"/>
              <a:t>Vin-</a:t>
            </a:r>
          </a:p>
        </p:txBody>
      </p:sp>
      <p:cxnSp>
        <p:nvCxnSpPr>
          <p:cNvPr id="87" name="Straight Connector 86"/>
          <p:cNvCxnSpPr/>
          <p:nvPr/>
        </p:nvCxnSpPr>
        <p:spPr>
          <a:xfrm flipH="1" flipV="1">
            <a:off x="4040188" y="2519363"/>
            <a:ext cx="863600" cy="79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flipH="1">
            <a:off x="1782763" y="1749425"/>
            <a:ext cx="4743450" cy="95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9" name="Oval 88"/>
          <p:cNvSpPr/>
          <p:nvPr/>
        </p:nvSpPr>
        <p:spPr>
          <a:xfrm>
            <a:off x="5734050" y="4183063"/>
            <a:ext cx="42863" cy="46037"/>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0" name="Oval 89"/>
          <p:cNvSpPr/>
          <p:nvPr/>
        </p:nvSpPr>
        <p:spPr>
          <a:xfrm>
            <a:off x="5451475" y="3598863"/>
            <a:ext cx="41275" cy="46037"/>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91" name="Straight Connector 90"/>
          <p:cNvCxnSpPr>
            <a:endCxn id="118" idx="5"/>
          </p:cNvCxnSpPr>
          <p:nvPr/>
        </p:nvCxnSpPr>
        <p:spPr>
          <a:xfrm flipH="1" flipV="1">
            <a:off x="2471738" y="2125663"/>
            <a:ext cx="3000375" cy="79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2" name="TextBox 115"/>
          <p:cNvSpPr txBox="1">
            <a:spLocks noChangeArrowheads="1"/>
          </p:cNvSpPr>
          <p:nvPr/>
        </p:nvSpPr>
        <p:spPr bwMode="auto">
          <a:xfrm>
            <a:off x="6477000" y="2286000"/>
            <a:ext cx="13398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a:t>similar circuit as one on left side</a:t>
            </a:r>
          </a:p>
        </p:txBody>
      </p:sp>
      <p:sp>
        <p:nvSpPr>
          <p:cNvPr id="93" name="TextBox 117"/>
          <p:cNvSpPr txBox="1">
            <a:spLocks noChangeArrowheads="1"/>
          </p:cNvSpPr>
          <p:nvPr/>
        </p:nvSpPr>
        <p:spPr bwMode="auto">
          <a:xfrm>
            <a:off x="5829300" y="3124200"/>
            <a:ext cx="5334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a:t>M4</a:t>
            </a:r>
          </a:p>
        </p:txBody>
      </p:sp>
      <p:sp>
        <p:nvSpPr>
          <p:cNvPr id="94" name="TextBox 118"/>
          <p:cNvSpPr txBox="1">
            <a:spLocks noChangeArrowheads="1"/>
          </p:cNvSpPr>
          <p:nvPr/>
        </p:nvSpPr>
        <p:spPr bwMode="auto">
          <a:xfrm>
            <a:off x="5257800" y="3914775"/>
            <a:ext cx="5334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a:t>M1</a:t>
            </a:r>
          </a:p>
        </p:txBody>
      </p:sp>
      <p:sp>
        <p:nvSpPr>
          <p:cNvPr id="95" name="TextBox 119"/>
          <p:cNvSpPr txBox="1">
            <a:spLocks noChangeArrowheads="1"/>
          </p:cNvSpPr>
          <p:nvPr/>
        </p:nvSpPr>
        <p:spPr bwMode="auto">
          <a:xfrm>
            <a:off x="5276850" y="3124200"/>
            <a:ext cx="5334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a:t>M3</a:t>
            </a:r>
          </a:p>
        </p:txBody>
      </p:sp>
      <p:sp>
        <p:nvSpPr>
          <p:cNvPr id="96" name="TextBox 120"/>
          <p:cNvSpPr txBox="1">
            <a:spLocks noChangeArrowheads="1"/>
          </p:cNvSpPr>
          <p:nvPr/>
        </p:nvSpPr>
        <p:spPr bwMode="auto">
          <a:xfrm>
            <a:off x="5819775" y="3895725"/>
            <a:ext cx="5334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a:t>M2</a:t>
            </a:r>
          </a:p>
        </p:txBody>
      </p:sp>
      <p:sp>
        <p:nvSpPr>
          <p:cNvPr id="97" name="Line 17"/>
          <p:cNvSpPr>
            <a:spLocks noChangeShapeType="1"/>
          </p:cNvSpPr>
          <p:nvPr/>
        </p:nvSpPr>
        <p:spPr bwMode="auto">
          <a:xfrm>
            <a:off x="2233613" y="2330450"/>
            <a:ext cx="0" cy="37782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8" name="Line 18"/>
          <p:cNvSpPr>
            <a:spLocks noChangeShapeType="1"/>
          </p:cNvSpPr>
          <p:nvPr/>
        </p:nvSpPr>
        <p:spPr bwMode="auto">
          <a:xfrm>
            <a:off x="2233613" y="2708275"/>
            <a:ext cx="21113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9" name="Line 19"/>
          <p:cNvSpPr>
            <a:spLocks noChangeShapeType="1"/>
          </p:cNvSpPr>
          <p:nvPr/>
        </p:nvSpPr>
        <p:spPr bwMode="auto">
          <a:xfrm>
            <a:off x="2092325" y="2330450"/>
            <a:ext cx="0" cy="37782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0" name="Oval 20"/>
          <p:cNvSpPr>
            <a:spLocks noChangeArrowheads="1"/>
          </p:cNvSpPr>
          <p:nvPr/>
        </p:nvSpPr>
        <p:spPr bwMode="auto">
          <a:xfrm>
            <a:off x="2092325" y="2481263"/>
            <a:ext cx="141288" cy="76200"/>
          </a:xfrm>
          <a:prstGeom prst="ellipse">
            <a:avLst/>
          </a:prstGeom>
          <a:solidFill>
            <a:schemeClr val="bg1"/>
          </a:solidFill>
          <a:ln w="9525">
            <a:solidFill>
              <a:schemeClr val="tx1"/>
            </a:solidFill>
            <a:round/>
            <a:headEnd/>
            <a:tailEnd/>
          </a:ln>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US" altLang="en-US" sz="1800"/>
          </a:p>
        </p:txBody>
      </p:sp>
      <p:sp>
        <p:nvSpPr>
          <p:cNvPr id="101" name="Line 21"/>
          <p:cNvSpPr>
            <a:spLocks noChangeShapeType="1"/>
          </p:cNvSpPr>
          <p:nvPr/>
        </p:nvSpPr>
        <p:spPr bwMode="auto">
          <a:xfrm flipH="1" flipV="1">
            <a:off x="1958975" y="2519363"/>
            <a:ext cx="1022350" cy="158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2" name="Line 27"/>
          <p:cNvSpPr>
            <a:spLocks noChangeShapeType="1"/>
          </p:cNvSpPr>
          <p:nvPr/>
        </p:nvSpPr>
        <p:spPr bwMode="auto">
          <a:xfrm>
            <a:off x="2233613" y="2330450"/>
            <a:ext cx="21113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103" name="Group 128"/>
          <p:cNvGrpSpPr>
            <a:grpSpLocks/>
          </p:cNvGrpSpPr>
          <p:nvPr/>
        </p:nvGrpSpPr>
        <p:grpSpPr bwMode="auto">
          <a:xfrm>
            <a:off x="1881188" y="1576388"/>
            <a:ext cx="563562" cy="376237"/>
            <a:chOff x="609600" y="1143000"/>
            <a:chExt cx="609600" cy="381000"/>
          </a:xfrm>
        </p:grpSpPr>
        <p:sp>
          <p:nvSpPr>
            <p:cNvPr id="104" name="Line 17"/>
            <p:cNvSpPr>
              <a:spLocks noChangeShapeType="1"/>
            </p:cNvSpPr>
            <p:nvPr/>
          </p:nvSpPr>
          <p:spPr bwMode="auto">
            <a:xfrm>
              <a:off x="990600" y="1143000"/>
              <a:ext cx="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5" name="Line 18"/>
            <p:cNvSpPr>
              <a:spLocks noChangeShapeType="1"/>
            </p:cNvSpPr>
            <p:nvPr/>
          </p:nvSpPr>
          <p:spPr bwMode="auto">
            <a:xfrm>
              <a:off x="990600" y="152400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6" name="Line 19"/>
            <p:cNvSpPr>
              <a:spLocks noChangeShapeType="1"/>
            </p:cNvSpPr>
            <p:nvPr/>
          </p:nvSpPr>
          <p:spPr bwMode="auto">
            <a:xfrm>
              <a:off x="838200" y="1143000"/>
              <a:ext cx="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7" name="Oval 20"/>
            <p:cNvSpPr>
              <a:spLocks noChangeArrowheads="1"/>
            </p:cNvSpPr>
            <p:nvPr/>
          </p:nvSpPr>
          <p:spPr bwMode="auto">
            <a:xfrm>
              <a:off x="838200" y="1295400"/>
              <a:ext cx="152400" cy="76200"/>
            </a:xfrm>
            <a:prstGeom prst="ellipse">
              <a:avLst/>
            </a:prstGeom>
            <a:solidFill>
              <a:schemeClr val="bg1"/>
            </a:solidFill>
            <a:ln w="9525">
              <a:solidFill>
                <a:schemeClr val="tx1"/>
              </a:solidFill>
              <a:round/>
              <a:headEnd/>
              <a:tailEnd/>
            </a:ln>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US" altLang="en-US" sz="1800"/>
            </a:p>
          </p:txBody>
        </p:sp>
        <p:sp>
          <p:nvSpPr>
            <p:cNvPr id="108" name="Line 21"/>
            <p:cNvSpPr>
              <a:spLocks noChangeShapeType="1"/>
            </p:cNvSpPr>
            <p:nvPr/>
          </p:nvSpPr>
          <p:spPr bwMode="auto">
            <a:xfrm flipH="1">
              <a:off x="609600" y="1328738"/>
              <a:ext cx="228600" cy="476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9" name="Line 27"/>
            <p:cNvSpPr>
              <a:spLocks noChangeShapeType="1"/>
            </p:cNvSpPr>
            <p:nvPr/>
          </p:nvSpPr>
          <p:spPr bwMode="auto">
            <a:xfrm>
              <a:off x="990600" y="114300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cxnSp>
        <p:nvCxnSpPr>
          <p:cNvPr id="110" name="Straight Connector 109"/>
          <p:cNvCxnSpPr/>
          <p:nvPr/>
        </p:nvCxnSpPr>
        <p:spPr>
          <a:xfrm>
            <a:off x="2444750" y="1952625"/>
            <a:ext cx="0" cy="3778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1" name="TextBox 136"/>
          <p:cNvSpPr txBox="1">
            <a:spLocks noChangeArrowheads="1"/>
          </p:cNvSpPr>
          <p:nvPr/>
        </p:nvSpPr>
        <p:spPr bwMode="auto">
          <a:xfrm>
            <a:off x="1219200" y="2382838"/>
            <a:ext cx="56356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a:t>bias2</a:t>
            </a:r>
          </a:p>
        </p:txBody>
      </p:sp>
      <p:sp>
        <p:nvSpPr>
          <p:cNvPr id="112" name="TextBox 137"/>
          <p:cNvSpPr txBox="1">
            <a:spLocks noChangeArrowheads="1"/>
          </p:cNvSpPr>
          <p:nvPr/>
        </p:nvSpPr>
        <p:spPr bwMode="auto">
          <a:xfrm>
            <a:off x="1219200" y="1647825"/>
            <a:ext cx="56356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a:t>bias2</a:t>
            </a:r>
          </a:p>
        </p:txBody>
      </p:sp>
      <p:grpSp>
        <p:nvGrpSpPr>
          <p:cNvPr id="113" name="Group 76"/>
          <p:cNvGrpSpPr>
            <a:grpSpLocks/>
          </p:cNvGrpSpPr>
          <p:nvPr/>
        </p:nvGrpSpPr>
        <p:grpSpPr bwMode="auto">
          <a:xfrm>
            <a:off x="2224088" y="1030288"/>
            <a:ext cx="468312" cy="569912"/>
            <a:chOff x="998" y="1893"/>
            <a:chExt cx="318" cy="363"/>
          </a:xfrm>
        </p:grpSpPr>
        <p:sp>
          <p:nvSpPr>
            <p:cNvPr id="114" name="Line 77"/>
            <p:cNvSpPr>
              <a:spLocks noChangeShapeType="1"/>
            </p:cNvSpPr>
            <p:nvPr/>
          </p:nvSpPr>
          <p:spPr bwMode="auto">
            <a:xfrm>
              <a:off x="1032" y="2064"/>
              <a:ext cx="24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5" name="Line 78"/>
            <p:cNvSpPr>
              <a:spLocks noChangeShapeType="1"/>
            </p:cNvSpPr>
            <p:nvPr/>
          </p:nvSpPr>
          <p:spPr bwMode="auto">
            <a:xfrm>
              <a:off x="1152" y="2064"/>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6" name="Text Box 79"/>
            <p:cNvSpPr txBox="1">
              <a:spLocks noChangeArrowheads="1"/>
            </p:cNvSpPr>
            <p:nvPr/>
          </p:nvSpPr>
          <p:spPr bwMode="auto">
            <a:xfrm>
              <a:off x="998" y="1893"/>
              <a:ext cx="31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a:latin typeface="Arial" charset="0"/>
                </a:rPr>
                <a:t>VDD</a:t>
              </a:r>
            </a:p>
          </p:txBody>
        </p:sp>
      </p:grpSp>
      <p:sp>
        <p:nvSpPr>
          <p:cNvPr id="117" name="Oval 116"/>
          <p:cNvSpPr/>
          <p:nvPr/>
        </p:nvSpPr>
        <p:spPr>
          <a:xfrm>
            <a:off x="5456238" y="2114550"/>
            <a:ext cx="41275" cy="4445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8" name="Oval 117"/>
          <p:cNvSpPr/>
          <p:nvPr/>
        </p:nvSpPr>
        <p:spPr>
          <a:xfrm>
            <a:off x="2435225" y="2087563"/>
            <a:ext cx="42863" cy="4445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119" name="Group 145"/>
          <p:cNvGrpSpPr>
            <a:grpSpLocks/>
          </p:cNvGrpSpPr>
          <p:nvPr/>
        </p:nvGrpSpPr>
        <p:grpSpPr bwMode="auto">
          <a:xfrm>
            <a:off x="2770188" y="2343150"/>
            <a:ext cx="565150" cy="376238"/>
            <a:chOff x="609600" y="1143000"/>
            <a:chExt cx="609600" cy="381000"/>
          </a:xfrm>
        </p:grpSpPr>
        <p:sp>
          <p:nvSpPr>
            <p:cNvPr id="120" name="Line 17"/>
            <p:cNvSpPr>
              <a:spLocks noChangeShapeType="1"/>
            </p:cNvSpPr>
            <p:nvPr/>
          </p:nvSpPr>
          <p:spPr bwMode="auto">
            <a:xfrm>
              <a:off x="990600" y="1143000"/>
              <a:ext cx="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 name="Line 18"/>
            <p:cNvSpPr>
              <a:spLocks noChangeShapeType="1"/>
            </p:cNvSpPr>
            <p:nvPr/>
          </p:nvSpPr>
          <p:spPr bwMode="auto">
            <a:xfrm>
              <a:off x="990600" y="152400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 name="Line 19"/>
            <p:cNvSpPr>
              <a:spLocks noChangeShapeType="1"/>
            </p:cNvSpPr>
            <p:nvPr/>
          </p:nvSpPr>
          <p:spPr bwMode="auto">
            <a:xfrm>
              <a:off x="838200" y="1143000"/>
              <a:ext cx="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3" name="Oval 20"/>
            <p:cNvSpPr>
              <a:spLocks noChangeArrowheads="1"/>
            </p:cNvSpPr>
            <p:nvPr/>
          </p:nvSpPr>
          <p:spPr bwMode="auto">
            <a:xfrm>
              <a:off x="838200" y="1295400"/>
              <a:ext cx="152400" cy="76200"/>
            </a:xfrm>
            <a:prstGeom prst="ellipse">
              <a:avLst/>
            </a:prstGeom>
            <a:solidFill>
              <a:schemeClr val="bg1"/>
            </a:solidFill>
            <a:ln w="9525">
              <a:solidFill>
                <a:schemeClr val="tx1"/>
              </a:solidFill>
              <a:round/>
              <a:headEnd/>
              <a:tailEnd/>
            </a:ln>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US" altLang="en-US" sz="1800"/>
            </a:p>
          </p:txBody>
        </p:sp>
        <p:sp>
          <p:nvSpPr>
            <p:cNvPr id="124" name="Line 21"/>
            <p:cNvSpPr>
              <a:spLocks noChangeShapeType="1"/>
            </p:cNvSpPr>
            <p:nvPr/>
          </p:nvSpPr>
          <p:spPr bwMode="auto">
            <a:xfrm flipH="1">
              <a:off x="609600" y="1328738"/>
              <a:ext cx="228600" cy="476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5" name="Line 27"/>
            <p:cNvSpPr>
              <a:spLocks noChangeShapeType="1"/>
            </p:cNvSpPr>
            <p:nvPr/>
          </p:nvSpPr>
          <p:spPr bwMode="auto">
            <a:xfrm>
              <a:off x="990600" y="114300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26" name="Line 17"/>
          <p:cNvSpPr>
            <a:spLocks noChangeShapeType="1"/>
          </p:cNvSpPr>
          <p:nvPr/>
        </p:nvSpPr>
        <p:spPr bwMode="auto">
          <a:xfrm>
            <a:off x="3122613" y="1587500"/>
            <a:ext cx="0" cy="37782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7" name="Line 18"/>
          <p:cNvSpPr>
            <a:spLocks noChangeShapeType="1"/>
          </p:cNvSpPr>
          <p:nvPr/>
        </p:nvSpPr>
        <p:spPr bwMode="auto">
          <a:xfrm>
            <a:off x="3122613" y="1965325"/>
            <a:ext cx="21272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8" name="Line 19"/>
          <p:cNvSpPr>
            <a:spLocks noChangeShapeType="1"/>
          </p:cNvSpPr>
          <p:nvPr/>
        </p:nvSpPr>
        <p:spPr bwMode="auto">
          <a:xfrm>
            <a:off x="2981325" y="1587500"/>
            <a:ext cx="0" cy="37782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9" name="Oval 20"/>
          <p:cNvSpPr>
            <a:spLocks noChangeArrowheads="1"/>
          </p:cNvSpPr>
          <p:nvPr/>
        </p:nvSpPr>
        <p:spPr bwMode="auto">
          <a:xfrm>
            <a:off x="2981325" y="1719263"/>
            <a:ext cx="141288" cy="74612"/>
          </a:xfrm>
          <a:prstGeom prst="ellipse">
            <a:avLst/>
          </a:prstGeom>
          <a:solidFill>
            <a:schemeClr val="bg1"/>
          </a:solidFill>
          <a:ln w="9525">
            <a:solidFill>
              <a:schemeClr val="tx1"/>
            </a:solidFill>
            <a:round/>
            <a:headEnd/>
            <a:tailEnd/>
          </a:ln>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US" altLang="en-US" sz="1800"/>
          </a:p>
        </p:txBody>
      </p:sp>
      <p:sp>
        <p:nvSpPr>
          <p:cNvPr id="130" name="Line 27"/>
          <p:cNvSpPr>
            <a:spLocks noChangeShapeType="1"/>
          </p:cNvSpPr>
          <p:nvPr/>
        </p:nvSpPr>
        <p:spPr bwMode="auto">
          <a:xfrm>
            <a:off x="3122613" y="1587500"/>
            <a:ext cx="21272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cxnSp>
        <p:nvCxnSpPr>
          <p:cNvPr id="131" name="Straight Connector 130"/>
          <p:cNvCxnSpPr/>
          <p:nvPr/>
        </p:nvCxnSpPr>
        <p:spPr>
          <a:xfrm>
            <a:off x="3335338" y="1965325"/>
            <a:ext cx="0" cy="3778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32" name="Group 76"/>
          <p:cNvGrpSpPr>
            <a:grpSpLocks/>
          </p:cNvGrpSpPr>
          <p:nvPr/>
        </p:nvGrpSpPr>
        <p:grpSpPr bwMode="auto">
          <a:xfrm>
            <a:off x="3114675" y="1042988"/>
            <a:ext cx="466725" cy="569912"/>
            <a:chOff x="998" y="1893"/>
            <a:chExt cx="318" cy="363"/>
          </a:xfrm>
        </p:grpSpPr>
        <p:sp>
          <p:nvSpPr>
            <p:cNvPr id="133" name="Line 77"/>
            <p:cNvSpPr>
              <a:spLocks noChangeShapeType="1"/>
            </p:cNvSpPr>
            <p:nvPr/>
          </p:nvSpPr>
          <p:spPr bwMode="auto">
            <a:xfrm>
              <a:off x="1032" y="2064"/>
              <a:ext cx="24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4" name="Line 78"/>
            <p:cNvSpPr>
              <a:spLocks noChangeShapeType="1"/>
            </p:cNvSpPr>
            <p:nvPr/>
          </p:nvSpPr>
          <p:spPr bwMode="auto">
            <a:xfrm>
              <a:off x="1152" y="2064"/>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5" name="Text Box 79"/>
            <p:cNvSpPr txBox="1">
              <a:spLocks noChangeArrowheads="1"/>
            </p:cNvSpPr>
            <p:nvPr/>
          </p:nvSpPr>
          <p:spPr bwMode="auto">
            <a:xfrm>
              <a:off x="998" y="1893"/>
              <a:ext cx="31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a:latin typeface="Arial" charset="0"/>
                </a:rPr>
                <a:t>VDD</a:t>
              </a:r>
            </a:p>
          </p:txBody>
        </p:sp>
      </p:grpSp>
      <p:grpSp>
        <p:nvGrpSpPr>
          <p:cNvPr id="136" name="Group 166"/>
          <p:cNvGrpSpPr>
            <a:grpSpLocks/>
          </p:cNvGrpSpPr>
          <p:nvPr/>
        </p:nvGrpSpPr>
        <p:grpSpPr bwMode="auto">
          <a:xfrm>
            <a:off x="2441575" y="4770438"/>
            <a:ext cx="352425" cy="377825"/>
            <a:chOff x="2648" y="1192"/>
            <a:chExt cx="240" cy="240"/>
          </a:xfrm>
        </p:grpSpPr>
        <p:sp>
          <p:nvSpPr>
            <p:cNvPr id="137" name="Line 6"/>
            <p:cNvSpPr>
              <a:spLocks noChangeShapeType="1"/>
            </p:cNvSpPr>
            <p:nvPr/>
          </p:nvSpPr>
          <p:spPr bwMode="auto">
            <a:xfrm>
              <a:off x="2648" y="1192"/>
              <a:ext cx="14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8" name="Line 7"/>
            <p:cNvSpPr>
              <a:spLocks noChangeShapeType="1"/>
            </p:cNvSpPr>
            <p:nvPr/>
          </p:nvSpPr>
          <p:spPr bwMode="auto">
            <a:xfrm>
              <a:off x="2792" y="1192"/>
              <a:ext cx="0"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9" name="Line 8"/>
            <p:cNvSpPr>
              <a:spLocks noChangeShapeType="1"/>
            </p:cNvSpPr>
            <p:nvPr/>
          </p:nvSpPr>
          <p:spPr bwMode="auto">
            <a:xfrm flipH="1">
              <a:off x="2648" y="1432"/>
              <a:ext cx="14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0" name="Line 9"/>
            <p:cNvSpPr>
              <a:spLocks noChangeShapeType="1"/>
            </p:cNvSpPr>
            <p:nvPr/>
          </p:nvSpPr>
          <p:spPr bwMode="auto">
            <a:xfrm>
              <a:off x="2888" y="1192"/>
              <a:ext cx="0"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141" name="Group 171"/>
          <p:cNvGrpSpPr>
            <a:grpSpLocks/>
          </p:cNvGrpSpPr>
          <p:nvPr/>
        </p:nvGrpSpPr>
        <p:grpSpPr bwMode="auto">
          <a:xfrm>
            <a:off x="3009900" y="4775200"/>
            <a:ext cx="352425" cy="376238"/>
            <a:chOff x="2064" y="1184"/>
            <a:chExt cx="240" cy="240"/>
          </a:xfrm>
        </p:grpSpPr>
        <p:sp>
          <p:nvSpPr>
            <p:cNvPr id="142" name="Line 11"/>
            <p:cNvSpPr>
              <a:spLocks noChangeShapeType="1"/>
            </p:cNvSpPr>
            <p:nvPr/>
          </p:nvSpPr>
          <p:spPr bwMode="auto">
            <a:xfrm flipH="1">
              <a:off x="2160" y="1184"/>
              <a:ext cx="14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3" name="Line 12"/>
            <p:cNvSpPr>
              <a:spLocks noChangeShapeType="1"/>
            </p:cNvSpPr>
            <p:nvPr/>
          </p:nvSpPr>
          <p:spPr bwMode="auto">
            <a:xfrm>
              <a:off x="2160" y="1184"/>
              <a:ext cx="0"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4" name="Line 13"/>
            <p:cNvSpPr>
              <a:spLocks noChangeShapeType="1"/>
            </p:cNvSpPr>
            <p:nvPr/>
          </p:nvSpPr>
          <p:spPr bwMode="auto">
            <a:xfrm>
              <a:off x="2160" y="1424"/>
              <a:ext cx="14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5" name="Line 14"/>
            <p:cNvSpPr>
              <a:spLocks noChangeShapeType="1"/>
            </p:cNvSpPr>
            <p:nvPr/>
          </p:nvSpPr>
          <p:spPr bwMode="auto">
            <a:xfrm>
              <a:off x="2064" y="1184"/>
              <a:ext cx="0"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cxnSp>
        <p:nvCxnSpPr>
          <p:cNvPr id="146" name="Straight Connector 145"/>
          <p:cNvCxnSpPr/>
          <p:nvPr/>
        </p:nvCxnSpPr>
        <p:spPr>
          <a:xfrm>
            <a:off x="2895600" y="4564063"/>
            <a:ext cx="0" cy="4159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47" name="Oval 146"/>
          <p:cNvSpPr/>
          <p:nvPr/>
        </p:nvSpPr>
        <p:spPr>
          <a:xfrm>
            <a:off x="2419350" y="4537075"/>
            <a:ext cx="42863" cy="4445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148" name="Group 80"/>
          <p:cNvGrpSpPr>
            <a:grpSpLocks/>
          </p:cNvGrpSpPr>
          <p:nvPr/>
        </p:nvGrpSpPr>
        <p:grpSpPr bwMode="auto">
          <a:xfrm>
            <a:off x="2359025" y="5154613"/>
            <a:ext cx="563563" cy="377825"/>
            <a:chOff x="1056" y="2544"/>
            <a:chExt cx="335" cy="240"/>
          </a:xfrm>
        </p:grpSpPr>
        <p:sp>
          <p:nvSpPr>
            <p:cNvPr id="149" name="Line 81"/>
            <p:cNvSpPr>
              <a:spLocks noChangeShapeType="1"/>
            </p:cNvSpPr>
            <p:nvPr/>
          </p:nvSpPr>
          <p:spPr bwMode="auto">
            <a:xfrm>
              <a:off x="1056" y="2688"/>
              <a:ext cx="48"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0" name="Line 82"/>
            <p:cNvSpPr>
              <a:spLocks noChangeShapeType="1"/>
            </p:cNvSpPr>
            <p:nvPr/>
          </p:nvSpPr>
          <p:spPr bwMode="auto">
            <a:xfrm flipV="1">
              <a:off x="1104" y="2688"/>
              <a:ext cx="48"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1" name="Line 83"/>
            <p:cNvSpPr>
              <a:spLocks noChangeShapeType="1"/>
            </p:cNvSpPr>
            <p:nvPr/>
          </p:nvSpPr>
          <p:spPr bwMode="auto">
            <a:xfrm>
              <a:off x="1056" y="268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2" name="Line 84"/>
            <p:cNvSpPr>
              <a:spLocks noChangeShapeType="1"/>
            </p:cNvSpPr>
            <p:nvPr/>
          </p:nvSpPr>
          <p:spPr bwMode="auto">
            <a:xfrm flipV="1">
              <a:off x="1104" y="2544"/>
              <a:ext cx="0"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3" name="Text Box 85"/>
            <p:cNvSpPr txBox="1">
              <a:spLocks noChangeArrowheads="1"/>
            </p:cNvSpPr>
            <p:nvPr/>
          </p:nvSpPr>
          <p:spPr bwMode="auto">
            <a:xfrm>
              <a:off x="1104" y="2544"/>
              <a:ext cx="287"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a:latin typeface="Arial" charset="0"/>
                </a:rPr>
                <a:t>GND</a:t>
              </a:r>
            </a:p>
          </p:txBody>
        </p:sp>
      </p:grpSp>
      <p:grpSp>
        <p:nvGrpSpPr>
          <p:cNvPr id="154" name="Group 80"/>
          <p:cNvGrpSpPr>
            <a:grpSpLocks/>
          </p:cNvGrpSpPr>
          <p:nvPr/>
        </p:nvGrpSpPr>
        <p:grpSpPr bwMode="auto">
          <a:xfrm>
            <a:off x="3279775" y="5172075"/>
            <a:ext cx="565150" cy="377825"/>
            <a:chOff x="1056" y="2544"/>
            <a:chExt cx="335" cy="240"/>
          </a:xfrm>
        </p:grpSpPr>
        <p:sp>
          <p:nvSpPr>
            <p:cNvPr id="155" name="Line 81"/>
            <p:cNvSpPr>
              <a:spLocks noChangeShapeType="1"/>
            </p:cNvSpPr>
            <p:nvPr/>
          </p:nvSpPr>
          <p:spPr bwMode="auto">
            <a:xfrm>
              <a:off x="1056" y="2688"/>
              <a:ext cx="48"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6" name="Line 82"/>
            <p:cNvSpPr>
              <a:spLocks noChangeShapeType="1"/>
            </p:cNvSpPr>
            <p:nvPr/>
          </p:nvSpPr>
          <p:spPr bwMode="auto">
            <a:xfrm flipV="1">
              <a:off x="1104" y="2688"/>
              <a:ext cx="48"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 name="Line 83"/>
            <p:cNvSpPr>
              <a:spLocks noChangeShapeType="1"/>
            </p:cNvSpPr>
            <p:nvPr/>
          </p:nvSpPr>
          <p:spPr bwMode="auto">
            <a:xfrm>
              <a:off x="1056" y="268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 name="Line 84"/>
            <p:cNvSpPr>
              <a:spLocks noChangeShapeType="1"/>
            </p:cNvSpPr>
            <p:nvPr/>
          </p:nvSpPr>
          <p:spPr bwMode="auto">
            <a:xfrm flipV="1">
              <a:off x="1104" y="2544"/>
              <a:ext cx="0"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 name="Text Box 85"/>
            <p:cNvSpPr txBox="1">
              <a:spLocks noChangeArrowheads="1"/>
            </p:cNvSpPr>
            <p:nvPr/>
          </p:nvSpPr>
          <p:spPr bwMode="auto">
            <a:xfrm>
              <a:off x="1104" y="2544"/>
              <a:ext cx="287"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a:latin typeface="Arial" charset="0"/>
                </a:rPr>
                <a:t>GND</a:t>
              </a:r>
            </a:p>
          </p:txBody>
        </p:sp>
      </p:grpSp>
      <p:cxnSp>
        <p:nvCxnSpPr>
          <p:cNvPr id="160" name="Straight Connector 159"/>
          <p:cNvCxnSpPr/>
          <p:nvPr/>
        </p:nvCxnSpPr>
        <p:spPr>
          <a:xfrm flipH="1">
            <a:off x="2455863" y="4565650"/>
            <a:ext cx="44926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1" name="Oval 160"/>
          <p:cNvSpPr/>
          <p:nvPr/>
        </p:nvSpPr>
        <p:spPr>
          <a:xfrm>
            <a:off x="2890838" y="4933950"/>
            <a:ext cx="42862" cy="4445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162" name="Straight Connector 161"/>
          <p:cNvCxnSpPr/>
          <p:nvPr/>
        </p:nvCxnSpPr>
        <p:spPr>
          <a:xfrm>
            <a:off x="2435225" y="2724150"/>
            <a:ext cx="0" cy="2033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63" name="Group 208"/>
          <p:cNvGrpSpPr>
            <a:grpSpLocks/>
          </p:cNvGrpSpPr>
          <p:nvPr/>
        </p:nvGrpSpPr>
        <p:grpSpPr bwMode="auto">
          <a:xfrm>
            <a:off x="3343275" y="3581400"/>
            <a:ext cx="352425" cy="377825"/>
            <a:chOff x="2648" y="1192"/>
            <a:chExt cx="240" cy="240"/>
          </a:xfrm>
        </p:grpSpPr>
        <p:sp>
          <p:nvSpPr>
            <p:cNvPr id="164" name="Line 6"/>
            <p:cNvSpPr>
              <a:spLocks noChangeShapeType="1"/>
            </p:cNvSpPr>
            <p:nvPr/>
          </p:nvSpPr>
          <p:spPr bwMode="auto">
            <a:xfrm>
              <a:off x="2648" y="1192"/>
              <a:ext cx="14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5" name="Line 7"/>
            <p:cNvSpPr>
              <a:spLocks noChangeShapeType="1"/>
            </p:cNvSpPr>
            <p:nvPr/>
          </p:nvSpPr>
          <p:spPr bwMode="auto">
            <a:xfrm>
              <a:off x="2792" y="1192"/>
              <a:ext cx="0"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6" name="Line 8"/>
            <p:cNvSpPr>
              <a:spLocks noChangeShapeType="1"/>
            </p:cNvSpPr>
            <p:nvPr/>
          </p:nvSpPr>
          <p:spPr bwMode="auto">
            <a:xfrm flipH="1">
              <a:off x="2648" y="1432"/>
              <a:ext cx="14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7" name="Line 9"/>
            <p:cNvSpPr>
              <a:spLocks noChangeShapeType="1"/>
            </p:cNvSpPr>
            <p:nvPr/>
          </p:nvSpPr>
          <p:spPr bwMode="auto">
            <a:xfrm>
              <a:off x="2888" y="1192"/>
              <a:ext cx="0"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cxnSp>
        <p:nvCxnSpPr>
          <p:cNvPr id="168" name="Straight Connector 167"/>
          <p:cNvCxnSpPr/>
          <p:nvPr/>
        </p:nvCxnSpPr>
        <p:spPr>
          <a:xfrm flipH="1">
            <a:off x="3335338" y="2743200"/>
            <a:ext cx="3175" cy="8382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a:xfrm flipH="1">
            <a:off x="3352800" y="3962400"/>
            <a:ext cx="3175" cy="8382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a:xfrm flipH="1" flipV="1">
            <a:off x="2800350" y="4953000"/>
            <a:ext cx="209550" cy="476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a:xfrm flipH="1">
            <a:off x="4041775" y="2535238"/>
            <a:ext cx="0" cy="6127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a:xfrm flipH="1">
            <a:off x="3352800" y="3124200"/>
            <a:ext cx="68897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73" name="Oval 172"/>
          <p:cNvSpPr/>
          <p:nvPr/>
        </p:nvSpPr>
        <p:spPr>
          <a:xfrm>
            <a:off x="3327400" y="3089275"/>
            <a:ext cx="42863" cy="4445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174" name="Straight Connector 173"/>
          <p:cNvCxnSpPr/>
          <p:nvPr/>
        </p:nvCxnSpPr>
        <p:spPr>
          <a:xfrm flipH="1">
            <a:off x="4678363" y="3267075"/>
            <a:ext cx="42227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a:xfrm flipH="1">
            <a:off x="5046663" y="3617913"/>
            <a:ext cx="42227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76" name="TextBox 1"/>
          <p:cNvSpPr txBox="1">
            <a:spLocks noChangeArrowheads="1"/>
          </p:cNvSpPr>
          <p:nvPr/>
        </p:nvSpPr>
        <p:spPr bwMode="auto">
          <a:xfrm>
            <a:off x="3971925" y="5510213"/>
            <a:ext cx="4486275"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en-US" sz="1400" dirty="0">
                <a:latin typeface="Times New Roman" pitchFamily="18" charset="0"/>
                <a:cs typeface="Times New Roman" pitchFamily="18" charset="0"/>
              </a:rPr>
              <a:t>This is the p channel gain boost circuitry.   Since there is not a  current source at the top, the topology must be modified for biasing purposes. </a:t>
            </a:r>
          </a:p>
        </p:txBody>
      </p:sp>
    </p:spTree>
    <p:extLst>
      <p:ext uri="{BB962C8B-B14F-4D97-AF65-F5344CB8AC3E}">
        <p14:creationId xmlns:p14="http://schemas.microsoft.com/office/powerpoint/2010/main" val="37177977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2AFBD665-4F74-4212-883E-013EF7413929}" type="datetime1">
              <a:rPr lang="en-US" smtClean="0"/>
              <a:t>10/14/2024</a:t>
            </a:fld>
            <a:endParaRPr lang="en-US"/>
          </a:p>
        </p:txBody>
      </p:sp>
      <p:sp>
        <p:nvSpPr>
          <p:cNvPr id="5" name="Footer Placeholder 4"/>
          <p:cNvSpPr>
            <a:spLocks noGrp="1"/>
          </p:cNvSpPr>
          <p:nvPr>
            <p:ph type="ftr" sz="quarter" idx="11"/>
          </p:nvPr>
        </p:nvSpPr>
        <p:spPr/>
        <p:txBody>
          <a:bodyPr/>
          <a:lstStyle/>
          <a:p>
            <a:r>
              <a:rPr lang="en-US" smtClean="0"/>
              <a:t>Wide Band Amplifier -  Ed Fong</a:t>
            </a:r>
            <a:endParaRPr lang="en-US"/>
          </a:p>
        </p:txBody>
      </p:sp>
      <p:sp>
        <p:nvSpPr>
          <p:cNvPr id="6" name="Slide Number Placeholder 5"/>
          <p:cNvSpPr>
            <a:spLocks noGrp="1"/>
          </p:cNvSpPr>
          <p:nvPr>
            <p:ph type="sldNum" sz="quarter" idx="12"/>
          </p:nvPr>
        </p:nvSpPr>
        <p:spPr/>
        <p:txBody>
          <a:bodyPr/>
          <a:lstStyle/>
          <a:p>
            <a:fld id="{8C5D9805-2027-4481-9ED1-39DF6CB8760D}" type="slidenum">
              <a:rPr lang="en-US" smtClean="0"/>
              <a:t>33</a:t>
            </a:fld>
            <a:endParaRPr lang="en-US"/>
          </a:p>
        </p:txBody>
      </p:sp>
      <p:sp>
        <p:nvSpPr>
          <p:cNvPr id="7" name="TextBox 6"/>
          <p:cNvSpPr txBox="1"/>
          <p:nvPr/>
        </p:nvSpPr>
        <p:spPr>
          <a:xfrm>
            <a:off x="1219200" y="1143000"/>
            <a:ext cx="6705600" cy="1754326"/>
          </a:xfrm>
          <a:prstGeom prst="rect">
            <a:avLst/>
          </a:prstGeom>
          <a:noFill/>
        </p:spPr>
        <p:txBody>
          <a:bodyPr wrap="square" rtlCol="0">
            <a:spAutoFit/>
          </a:bodyPr>
          <a:lstStyle/>
          <a:p>
            <a:r>
              <a:rPr lang="en-US" dirty="0" smtClean="0">
                <a:latin typeface="Times New Roman" pitchFamily="18" charset="0"/>
                <a:cs typeface="Times New Roman" pitchFamily="18" charset="0"/>
              </a:rPr>
              <a:t>So there we have it and this technique has revolutionized our world. </a:t>
            </a:r>
          </a:p>
          <a:p>
            <a:endParaRPr lang="en-US" dirty="0">
              <a:latin typeface="Times New Roman" pitchFamily="18" charset="0"/>
              <a:cs typeface="Times New Roman" pitchFamily="18" charset="0"/>
            </a:endParaRPr>
          </a:p>
          <a:p>
            <a:r>
              <a:rPr lang="en-US" dirty="0" smtClean="0">
                <a:latin typeface="Times New Roman" pitchFamily="18" charset="0"/>
                <a:cs typeface="Times New Roman" pitchFamily="18" charset="0"/>
              </a:rPr>
              <a:t>It is like breaking the sound barrier.  We can now make precision amplifiers in the GHz range and thus produce instruments like VNA, spectrum analyzers,  signal generators, oscilloscopes , etc. at a fraction of the cost.  </a:t>
            </a:r>
            <a:endParaRPr lang="en-US" dirty="0">
              <a:latin typeface="Times New Roman" pitchFamily="18" charset="0"/>
              <a:cs typeface="Times New Roman" pitchFamily="18" charset="0"/>
            </a:endParaRPr>
          </a:p>
        </p:txBody>
      </p:sp>
      <p:sp>
        <p:nvSpPr>
          <p:cNvPr id="8" name="TextBox 7"/>
          <p:cNvSpPr txBox="1"/>
          <p:nvPr/>
        </p:nvSpPr>
        <p:spPr>
          <a:xfrm>
            <a:off x="1828800" y="3352800"/>
            <a:ext cx="6096000" cy="369332"/>
          </a:xfrm>
          <a:prstGeom prst="rect">
            <a:avLst/>
          </a:prstGeom>
          <a:noFill/>
        </p:spPr>
        <p:txBody>
          <a:bodyPr wrap="square" rtlCol="0">
            <a:spAutoFit/>
          </a:bodyPr>
          <a:lstStyle/>
          <a:p>
            <a:r>
              <a:rPr lang="en-US" dirty="0" smtClean="0">
                <a:latin typeface="Times New Roman" pitchFamily="18" charset="0"/>
                <a:cs typeface="Times New Roman" pitchFamily="18" charset="0"/>
              </a:rPr>
              <a:t>Thank you for your time.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06884641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TotalTime>
  <Words>2390</Words>
  <Application>Microsoft Office PowerPoint</Application>
  <PresentationFormat>On-screen Show (4:3)</PresentationFormat>
  <Paragraphs>343</Paragraphs>
  <Slides>33</Slides>
  <Notes>1</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edison fong</dc:creator>
  <cp:lastModifiedBy>edison fong</cp:lastModifiedBy>
  <cp:revision>9</cp:revision>
  <dcterms:created xsi:type="dcterms:W3CDTF">2024-09-23T06:26:13Z</dcterms:created>
  <dcterms:modified xsi:type="dcterms:W3CDTF">2024-10-15T04:45:57Z</dcterms:modified>
</cp:coreProperties>
</file>