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sc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503680"/>
            <a:ext cx="7772400" cy="48768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59650" y="6248400"/>
            <a:ext cx="292100" cy="29724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73950" y="6245225"/>
            <a:ext cx="292100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40639" marR="40639" indent="228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40639" marR="4063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40639" marR="40639" indent="685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40639" marR="4063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40639" marR="40639" indent="1143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40639" marR="4063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40639" marR="40639" indent="1600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40639" marR="4063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hyperlink" Target="mailto:grh@unisoft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32" name="UniSoft Corporation…"/>
          <p:cNvSpPr txBox="1">
            <a:spLocks noGrp="1"/>
          </p:cNvSpPr>
          <p:nvPr>
            <p:ph type="body" sz="half" idx="1"/>
          </p:nvPr>
        </p:nvSpPr>
        <p:spPr>
          <a:xfrm>
            <a:off x="914400" y="4038600"/>
            <a:ext cx="7315200" cy="1818204"/>
          </a:xfrm>
          <a:prstGeom prst="rect">
            <a:avLst/>
          </a:prstGeom>
        </p:spPr>
        <p:txBody>
          <a:bodyPr/>
          <a:lstStyle/>
          <a:p>
            <a:pPr algn="ctr">
              <a:buClr>
                <a:srgbClr val="000000"/>
              </a:buClr>
              <a:buSzTx/>
              <a:buFont typeface="Arial"/>
              <a:buNone/>
            </a:pPr>
            <a:r>
              <a:t>UniSoft Corporation</a:t>
            </a:r>
          </a:p>
          <a:p>
            <a:pPr algn="ctr">
              <a:buClr>
                <a:srgbClr val="434ED6"/>
              </a:buClr>
              <a:buSzTx/>
              <a:buFont typeface="Arial"/>
              <a:buNone/>
              <a:defRPr sz="2000">
                <a:solidFill>
                  <a:srgbClr val="434ED6"/>
                </a:solidFill>
                <a:uFill>
                  <a:solidFill>
                    <a:srgbClr val="434ED6"/>
                  </a:solidFill>
                </a:uFill>
              </a:defRPr>
            </a:pPr>
            <a:r>
              <a:t>audrey@unisoft.com, </a:t>
            </a:r>
            <a:r>
              <a:rPr u="sng">
                <a:hlinkClick r:id="rId2"/>
              </a:rPr>
              <a:t>grh@unisoft.com</a:t>
            </a:r>
          </a:p>
          <a:p>
            <a:pPr algn="ctr">
              <a:buClr>
                <a:srgbClr val="434ED6"/>
              </a:buClr>
              <a:buSzTx/>
              <a:buFont typeface="Arial"/>
              <a:buNone/>
              <a:defRPr sz="2000">
                <a:solidFill>
                  <a:srgbClr val="434ED6"/>
                </a:solidFill>
                <a:uFill>
                  <a:solidFill>
                    <a:srgbClr val="434ED6"/>
                  </a:solidFill>
                </a:uFill>
              </a:defRPr>
            </a:pPr>
            <a:r>
              <a:t>June 2024</a:t>
            </a:r>
          </a:p>
        </p:txBody>
      </p:sp>
      <p:sp>
        <p:nvSpPr>
          <p:cNvPr id="33" name="www.unisoft.com"/>
          <p:cNvSpPr txBox="1"/>
          <p:nvPr/>
        </p:nvSpPr>
        <p:spPr>
          <a:xfrm>
            <a:off x="406400" y="6216612"/>
            <a:ext cx="1869999" cy="360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18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www.unisoft.com</a:t>
            </a:r>
          </a:p>
        </p:txBody>
      </p:sp>
      <p:pic>
        <p:nvPicPr>
          <p:cNvPr id="3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35" name="Transport Stream…"/>
          <p:cNvSpPr txBox="1"/>
          <p:nvPr/>
        </p:nvSpPr>
        <p:spPr>
          <a:xfrm>
            <a:off x="2060985" y="1495812"/>
            <a:ext cx="5022030" cy="1950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4300" b="1">
                <a:latin typeface="+mn-lt"/>
                <a:ea typeface="+mn-ea"/>
                <a:cs typeface="+mn-cs"/>
                <a:sym typeface="Arial"/>
              </a:defRPr>
            </a:pPr>
            <a:r>
              <a:t>Transport Stream</a:t>
            </a:r>
          </a:p>
          <a:p>
            <a:pPr algn="ctr">
              <a:defRPr sz="4300" b="1">
                <a:latin typeface="+mn-lt"/>
                <a:ea typeface="+mn-ea"/>
                <a:cs typeface="+mn-cs"/>
                <a:sym typeface="Arial"/>
              </a:defRPr>
            </a:pPr>
            <a:r>
              <a:t>Monitoring and Other Cool Stuff</a:t>
            </a:r>
          </a:p>
        </p:txBody>
      </p:sp>
    </p:spTree>
  </p:cSld>
  <p:clrMapOvr>
    <a:masterClrMapping/>
  </p:clrMapOvr>
  <p:transition spd="med" advClick="0" advTm="4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oftware company, broadcast and cable focus. Founded 1981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39" indent="-342899">
              <a:defRPr sz="2800"/>
            </a:pPr>
            <a:r>
              <a:t>Software company, broadcast and cable focus. Founded 1981.</a:t>
            </a:r>
          </a:p>
          <a:p>
            <a:pPr marL="383539" indent="-342899">
              <a:defRPr sz="2800"/>
            </a:pPr>
            <a:r>
              <a:t>Reseller of a variety of products including Encoders, Schedulers, ATSC 3.0 stream generators, Infinity-Tech Rack Track.</a:t>
            </a:r>
          </a:p>
          <a:p>
            <a:pPr marL="383539" indent="-342899">
              <a:defRPr sz="2800"/>
            </a:pPr>
            <a:r>
              <a:t>TS Monitoring; Enensys StreamProbe.</a:t>
            </a:r>
          </a:p>
          <a:p>
            <a:pPr marL="340677" indent="-300037"/>
            <a:r>
              <a:rPr sz="2800"/>
              <a:t>DataDatacasting: with IEI for public broadcasters, with Ryarc for Broadcast Digital Signage.</a:t>
            </a:r>
          </a:p>
          <a:p>
            <a:pPr marL="340677" indent="-300037"/>
            <a:r>
              <a:rPr sz="2800"/>
              <a:t>System Integrator.</a:t>
            </a:r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40" name="Introduction"/>
          <p:cNvSpPr txBox="1"/>
          <p:nvPr/>
        </p:nvSpPr>
        <p:spPr>
          <a:xfrm>
            <a:off x="2464191" y="353352"/>
            <a:ext cx="5124124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Introduction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onitors content quality (QoS/QoE) throughout the video processing chai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Monitors content quality (QoS/QoE) throughout the video processing chain.</a:t>
            </a:r>
          </a:p>
          <a:p>
            <a:r>
              <a:t>Scalable solution.</a:t>
            </a:r>
          </a:p>
          <a:p>
            <a:r>
              <a:t>100s of services monitored in parallel.</a:t>
            </a:r>
          </a:p>
          <a:p>
            <a:r>
              <a:t>ABR playlist integrity.</a:t>
            </a:r>
          </a:p>
          <a:p>
            <a:r>
              <a:t>ETR 101 290.</a:t>
            </a:r>
          </a:p>
          <a:p>
            <a:r>
              <a:t>audio silence.</a:t>
            </a:r>
          </a:p>
          <a:p>
            <a:r>
              <a:t>video freeze/black screen.</a:t>
            </a:r>
          </a:p>
          <a:p>
            <a:endParaRPr/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45" name="StreamProbe Overview"/>
          <p:cNvSpPr txBox="1"/>
          <p:nvPr/>
        </p:nvSpPr>
        <p:spPr>
          <a:xfrm>
            <a:off x="2364476" y="353352"/>
            <a:ext cx="5157164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StreamProbe Overview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49" name="Configurable Mosaic"/>
          <p:cNvSpPr txBox="1"/>
          <p:nvPr/>
        </p:nvSpPr>
        <p:spPr>
          <a:xfrm>
            <a:off x="2970405" y="353352"/>
            <a:ext cx="3695672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Configurable Mosaic</a:t>
            </a:r>
          </a:p>
        </p:txBody>
      </p:sp>
      <p:pic>
        <p:nvPicPr>
          <p:cNvPr id="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7" y="1360760"/>
            <a:ext cx="8287026" cy="518017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5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5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5" y="1559086"/>
            <a:ext cx="7872870" cy="4362983"/>
          </a:xfrm>
          <a:prstGeom prst="rect">
            <a:avLst/>
          </a:prstGeom>
        </p:spPr>
      </p:pic>
      <p:sp>
        <p:nvSpPr>
          <p:cNvPr id="55" name="Drill Down to Analyze Issues"/>
          <p:cNvSpPr txBox="1"/>
          <p:nvPr/>
        </p:nvSpPr>
        <p:spPr>
          <a:xfrm>
            <a:off x="2970405" y="353352"/>
            <a:ext cx="4502419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Drill Down to Analyze Issues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59" name="Image" descr="Image"/>
          <p:cNvPicPr>
            <a:picLocks noChangeAspect="1"/>
          </p:cNvPicPr>
          <p:nvPr/>
        </p:nvPicPr>
        <p:blipFill>
          <a:blip r:embed="rId3"/>
          <a:srcRect l="1027"/>
          <a:stretch>
            <a:fillRect/>
          </a:stretch>
        </p:blipFill>
        <p:spPr>
          <a:xfrm>
            <a:off x="391160" y="1485621"/>
            <a:ext cx="8449391" cy="473108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6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15" y="1724256"/>
            <a:ext cx="7738970" cy="4103731"/>
          </a:xfrm>
          <a:prstGeom prst="rect">
            <a:avLst/>
          </a:prstGeom>
        </p:spPr>
      </p:pic>
      <p:sp>
        <p:nvSpPr>
          <p:cNvPr id="64" name="Per IP Node Capacities"/>
          <p:cNvSpPr txBox="1"/>
          <p:nvPr/>
        </p:nvSpPr>
        <p:spPr>
          <a:xfrm>
            <a:off x="2793617" y="394850"/>
            <a:ext cx="3556766" cy="447230"/>
          </a:xfrm>
          <a:prstGeom prst="rect">
            <a:avLst/>
          </a:pr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Per IP Node Capacities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6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58" y="1996909"/>
            <a:ext cx="7440342" cy="3945378"/>
          </a:xfrm>
          <a:prstGeom prst="rect">
            <a:avLst/>
          </a:prstGeom>
        </p:spPr>
      </p:pic>
      <p:sp>
        <p:nvSpPr>
          <p:cNvPr id="69" name="Analytics"/>
          <p:cNvSpPr txBox="1"/>
          <p:nvPr/>
        </p:nvSpPr>
        <p:spPr>
          <a:xfrm>
            <a:off x="3638973" y="353352"/>
            <a:ext cx="1664713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Analytics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7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32" y="1588790"/>
            <a:ext cx="7754936" cy="4112197"/>
          </a:xfrm>
          <a:prstGeom prst="rect">
            <a:avLst/>
          </a:prstGeom>
        </p:spPr>
      </p:pic>
      <p:sp>
        <p:nvSpPr>
          <p:cNvPr id="74" name="Alarm Profiles"/>
          <p:cNvSpPr txBox="1"/>
          <p:nvPr/>
        </p:nvSpPr>
        <p:spPr>
          <a:xfrm>
            <a:off x="3694305" y="353352"/>
            <a:ext cx="2486989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Alarm Profiles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7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631089"/>
            <a:ext cx="7779012" cy="4545894"/>
          </a:xfrm>
          <a:prstGeom prst="rect">
            <a:avLst/>
          </a:prstGeom>
        </p:spPr>
      </p:pic>
      <p:sp>
        <p:nvSpPr>
          <p:cNvPr id="79" name="SCTE-35 Monitoring"/>
          <p:cNvSpPr txBox="1"/>
          <p:nvPr/>
        </p:nvSpPr>
        <p:spPr>
          <a:xfrm>
            <a:off x="2868805" y="353352"/>
            <a:ext cx="4167010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SCTE-35 Monitoring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62949" y="6248400"/>
            <a:ext cx="285502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8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30" y="1358900"/>
            <a:ext cx="7292740" cy="6858000"/>
          </a:xfrm>
          <a:prstGeom prst="rect">
            <a:avLst/>
          </a:prstGeom>
        </p:spPr>
      </p:pic>
      <p:sp>
        <p:nvSpPr>
          <p:cNvPr id="84" name="RF Edge Monitoring"/>
          <p:cNvSpPr txBox="1"/>
          <p:nvPr/>
        </p:nvSpPr>
        <p:spPr>
          <a:xfrm>
            <a:off x="2485890" y="353352"/>
            <a:ext cx="4502420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RF Edge </a:t>
            </a:r>
            <a:r>
              <a:rPr sz="2700"/>
              <a:t>Monitoring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88" name="Remote Education/Medical Kiosks"/>
          <p:cNvSpPr txBox="1"/>
          <p:nvPr/>
        </p:nvSpPr>
        <p:spPr>
          <a:xfrm>
            <a:off x="2485890" y="194602"/>
            <a:ext cx="4502420" cy="8477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Remote Education/Medical Kiosks</a:t>
            </a:r>
          </a:p>
        </p:txBody>
      </p:sp>
      <p:pic>
        <p:nvPicPr>
          <p:cNvPr id="8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49" y="1707650"/>
            <a:ext cx="7647902" cy="4627303"/>
          </a:xfrm>
          <a:prstGeom prst="rect">
            <a:avLst/>
          </a:prstGeom>
        </p:spPr>
      </p:pic>
      <p:pic>
        <p:nvPicPr>
          <p:cNvPr id="9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580" y="271209"/>
            <a:ext cx="1805819" cy="953072"/>
          </a:xfrm>
          <a:prstGeom prst="rect">
            <a:avLst/>
          </a:prstGeom>
        </p:spPr>
      </p:pic>
      <p:sp>
        <p:nvSpPr>
          <p:cNvPr id="91" name="Text"/>
          <p:cNvSpPr txBox="1"/>
          <p:nvPr/>
        </p:nvSpPr>
        <p:spPr>
          <a:xfrm>
            <a:off x="7359650" y="7023100"/>
            <a:ext cx="292100" cy="2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9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9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43" y="1338892"/>
            <a:ext cx="7672914" cy="5108922"/>
          </a:xfrm>
          <a:prstGeom prst="rect">
            <a:avLst/>
          </a:prstGeom>
        </p:spPr>
      </p:pic>
      <p:sp>
        <p:nvSpPr>
          <p:cNvPr id="96" name="Broadcast Digital Signage"/>
          <p:cNvSpPr txBox="1"/>
          <p:nvPr/>
        </p:nvSpPr>
        <p:spPr>
          <a:xfrm>
            <a:off x="2485890" y="378752"/>
            <a:ext cx="4502420" cy="4794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Broadcast Digital Signage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9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pic>
        <p:nvPicPr>
          <p:cNvPr id="1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89" y="1727517"/>
            <a:ext cx="7669622" cy="4307158"/>
          </a:xfrm>
          <a:prstGeom prst="rect">
            <a:avLst/>
          </a:prstGeom>
        </p:spPr>
      </p:pic>
      <p:sp>
        <p:nvSpPr>
          <p:cNvPr id="101" name="Digital Signage Example"/>
          <p:cNvSpPr txBox="1"/>
          <p:nvPr/>
        </p:nvSpPr>
        <p:spPr>
          <a:xfrm>
            <a:off x="2473351" y="353352"/>
            <a:ext cx="4714946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Digital Signage Example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10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105" name="Rack Track - Inventory Management"/>
          <p:cNvSpPr txBox="1"/>
          <p:nvPr/>
        </p:nvSpPr>
        <p:spPr>
          <a:xfrm>
            <a:off x="2346450" y="353352"/>
            <a:ext cx="5819449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Rack Track - Inventory Management</a:t>
            </a: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93" y="1901649"/>
            <a:ext cx="4139467" cy="4065877"/>
          </a:xfrm>
          <a:prstGeom prst="rect">
            <a:avLst/>
          </a:prstGeom>
        </p:spPr>
      </p:pic>
      <p:sp>
        <p:nvSpPr>
          <p:cNvPr id="107" name="Keep track of Serial Numbers and Asset Tags.…"/>
          <p:cNvSpPr txBox="1"/>
          <p:nvPr/>
        </p:nvSpPr>
        <p:spPr>
          <a:xfrm>
            <a:off x="4807912" y="1460170"/>
            <a:ext cx="3834468" cy="42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marR="0" indent="-228600" defTabSz="457200">
              <a:buSzPct val="100000"/>
              <a:buChar char="•"/>
              <a:defRPr sz="2200">
                <a:solidFill>
                  <a:srgbClr val="424759"/>
                </a:solidFill>
                <a:uFillTx/>
                <a:latin typeface="Tahoma"/>
                <a:ea typeface="Tahoma"/>
                <a:cs typeface="Tahoma"/>
                <a:sym typeface="Tahoma"/>
              </a:defRPr>
            </a:pPr>
            <a:r>
              <a:t>Keep track of Serial Numbers and Asset Tags.</a:t>
            </a:r>
            <a:endParaRPr>
              <a:solidFill>
                <a:srgbClr val="000000"/>
              </a:solidFill>
            </a:endParaRPr>
          </a:p>
          <a:p>
            <a:pPr marL="228600" marR="0" indent="-228600" defTabSz="457200">
              <a:buSzPct val="100000"/>
              <a:buChar char="•"/>
              <a:defRPr sz="2200">
                <a:solidFill>
                  <a:srgbClr val="424759"/>
                </a:solidFill>
                <a:uFillTx/>
                <a:latin typeface="Tahoma"/>
                <a:ea typeface="Tahoma"/>
                <a:cs typeface="Tahoma"/>
                <a:sym typeface="Tahoma"/>
              </a:defRPr>
            </a:pPr>
            <a:r>
              <a:rPr>
                <a:solidFill>
                  <a:srgbClr val="000000"/>
                </a:solidFill>
              </a:rPr>
              <a:t>Show Network Info.</a:t>
            </a:r>
          </a:p>
          <a:p>
            <a:pPr marL="228600" marR="0" indent="-228600" defTabSz="457200">
              <a:buSzPct val="100000"/>
              <a:buChar char="•"/>
              <a:defRPr sz="2200">
                <a:solidFill>
                  <a:srgbClr val="424759"/>
                </a:solidFill>
                <a:uFillTx/>
                <a:latin typeface="Tahoma"/>
                <a:ea typeface="Tahoma"/>
                <a:cs typeface="Tahoma"/>
                <a:sym typeface="Tahoma"/>
              </a:defRPr>
            </a:pPr>
            <a:r>
              <a:rPr>
                <a:solidFill>
                  <a:srgbClr val="000000"/>
                </a:solidFill>
              </a:rPr>
              <a:t>Device search by partial mac, IP address or device name.</a:t>
            </a:r>
          </a:p>
          <a:p>
            <a:pPr marL="228600" marR="0" indent="-228600" defTabSz="457200">
              <a:buSzPct val="100000"/>
              <a:buChar char="•"/>
              <a:defRPr sz="2200">
                <a:solidFill>
                  <a:srgbClr val="424759"/>
                </a:solidFill>
                <a:uFillTx/>
                <a:latin typeface="Tahoma"/>
                <a:ea typeface="Tahoma"/>
                <a:cs typeface="Tahoma"/>
                <a:sym typeface="Tahoma"/>
              </a:defRPr>
            </a:pPr>
            <a:r>
              <a:rPr>
                <a:solidFill>
                  <a:srgbClr val="000000"/>
                </a:solidFill>
              </a:rPr>
              <a:t>See provisioned racks and which devices they contain.</a:t>
            </a:r>
          </a:p>
          <a:p>
            <a:pPr marL="228600" marR="0" indent="-228600" defTabSz="457200">
              <a:buSzPct val="100000"/>
              <a:buChar char="•"/>
              <a:defRPr sz="2200">
                <a:solidFill>
                  <a:srgbClr val="424759"/>
                </a:solidFill>
                <a:uFillTx/>
                <a:latin typeface="Tahoma"/>
                <a:ea typeface="Tahoma"/>
                <a:cs typeface="Tahoma"/>
                <a:sym typeface="Tahoma"/>
              </a:defRPr>
            </a:pPr>
            <a:r>
              <a:rPr>
                <a:solidFill>
                  <a:srgbClr val="000000"/>
                </a:solidFill>
              </a:rPr>
              <a:t>Find out where there is space for new equipment.</a:t>
            </a:r>
          </a:p>
          <a:p>
            <a:pPr marL="228600" marR="0" indent="-228600" defTabSz="457200">
              <a:buSzPct val="100000"/>
              <a:buChar char="•"/>
              <a:defRPr sz="2200">
                <a:solidFill>
                  <a:srgbClr val="424759"/>
                </a:solidFill>
                <a:uFillTx/>
                <a:latin typeface="Tahoma"/>
                <a:ea typeface="Tahoma"/>
                <a:cs typeface="Tahoma"/>
                <a:sym typeface="Tahoma"/>
              </a:defRPr>
            </a:pPr>
            <a:r>
              <a:rPr>
                <a:solidFill>
                  <a:srgbClr val="000000"/>
                </a:solidFill>
              </a:rPr>
              <a:t>Find out which devices are available for sparing.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1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1084"/>
            <a:ext cx="1957797" cy="894762"/>
          </a:xfrm>
          <a:prstGeom prst="rect">
            <a:avLst/>
          </a:prstGeom>
        </p:spPr>
      </p:pic>
      <p:sp>
        <p:nvSpPr>
          <p:cNvPr id="111" name="Rack Track Dashboard"/>
          <p:cNvSpPr txBox="1"/>
          <p:nvPr/>
        </p:nvSpPr>
        <p:spPr>
          <a:xfrm>
            <a:off x="2346450" y="353352"/>
            <a:ext cx="5819449" cy="530226"/>
          </a:xfrm>
          <a:prstGeom prst="rect">
            <a:avLst/>
          </a:prstGeom>
          <a:solidFill>
            <a:srgbClr val="C6E6E9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27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Rack Track Dashboard</a:t>
            </a:r>
          </a:p>
        </p:txBody>
      </p:sp>
      <p:sp>
        <p:nvSpPr>
          <p:cNvPr id="112" name="See provisioned racks containing devices.…"/>
          <p:cNvSpPr txBox="1"/>
          <p:nvPr/>
        </p:nvSpPr>
        <p:spPr>
          <a:xfrm>
            <a:off x="885795" y="5207124"/>
            <a:ext cx="6749674" cy="1117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38454" indent="-257175">
              <a:buSzPct val="100000"/>
              <a:buChar char="•"/>
            </a:pPr>
            <a:r>
              <a:t>See provisioned racks containing devices.</a:t>
            </a:r>
          </a:p>
          <a:p>
            <a:pPr marL="338454" indent="-257175">
              <a:buSzPct val="100000"/>
              <a:buChar char="•"/>
            </a:pPr>
            <a:r>
              <a:t> Get access to contents of a rack with a single click.</a:t>
            </a:r>
          </a:p>
          <a:p>
            <a:pPr marL="338454" indent="-257175">
              <a:buSzPct val="100000"/>
              <a:buChar char="•"/>
            </a:pPr>
            <a:r>
              <a:t>Show most provisioned devices.</a:t>
            </a:r>
          </a:p>
        </p:txBody>
      </p:sp>
      <p:pic>
        <p:nvPicPr>
          <p:cNvPr id="1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50" y="1352550"/>
            <a:ext cx="2451100" cy="2933700"/>
          </a:xfrm>
          <a:prstGeom prst="rect">
            <a:avLst/>
          </a:prstGeom>
        </p:spPr>
      </p:pic>
      <p:pic>
        <p:nvPicPr>
          <p:cNvPr id="11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244" y="1233186"/>
            <a:ext cx="4629556" cy="38005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Lucida Grande</vt:lpstr>
      <vt:lpstr>Times New Roman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David Billeci</dc:creator>
  <cp:lastModifiedBy>David Billeci</cp:lastModifiedBy>
  <cp:revision>1</cp:revision>
  <dcterms:modified xsi:type="dcterms:W3CDTF">2024-06-24T16:53:30Z</dcterms:modified>
</cp:coreProperties>
</file>